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Lst>
  <p:sldSz cx="14630400" cy="8229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80" y="-7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2"/>
            <a:ext cx="12435840" cy="1764030"/>
          </a:xfrm>
        </p:spPr>
        <p:txBody>
          <a:bodyPr/>
          <a:lstStyle/>
          <a:p>
            <a:r>
              <a:rPr lang="en-US" smtClean="0"/>
              <a:t>Click to edit Master title style</a:t>
            </a:r>
            <a:endParaRPr lang="en-US"/>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52C8496-84D5-447E-B2B4-34B786AD5BD0}"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BE110D-624C-41AB-AA85-F3310995B4D3}" type="slidenum">
              <a:rPr lang="en-US" smtClean="0"/>
              <a:t>‹#›</a:t>
            </a:fld>
            <a:endParaRPr lang="en-US"/>
          </a:p>
        </p:txBody>
      </p:sp>
    </p:spTree>
    <p:extLst>
      <p:ext uri="{BB962C8B-B14F-4D97-AF65-F5344CB8AC3E}">
        <p14:creationId xmlns:p14="http://schemas.microsoft.com/office/powerpoint/2010/main" val="2102663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2C8496-84D5-447E-B2B4-34B786AD5BD0}"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BE110D-624C-41AB-AA85-F3310995B4D3}" type="slidenum">
              <a:rPr lang="en-US" smtClean="0"/>
              <a:t>‹#›</a:t>
            </a:fld>
            <a:endParaRPr lang="en-US"/>
          </a:p>
        </p:txBody>
      </p:sp>
    </p:spTree>
    <p:extLst>
      <p:ext uri="{BB962C8B-B14F-4D97-AF65-F5344CB8AC3E}">
        <p14:creationId xmlns:p14="http://schemas.microsoft.com/office/powerpoint/2010/main" val="371953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7"/>
            <a:ext cx="3291840" cy="702183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329567"/>
            <a:ext cx="9631680" cy="702183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2C8496-84D5-447E-B2B4-34B786AD5BD0}"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BE110D-624C-41AB-AA85-F3310995B4D3}" type="slidenum">
              <a:rPr lang="en-US" smtClean="0"/>
              <a:t>‹#›</a:t>
            </a:fld>
            <a:endParaRPr lang="en-US"/>
          </a:p>
        </p:txBody>
      </p:sp>
    </p:spTree>
    <p:extLst>
      <p:ext uri="{BB962C8B-B14F-4D97-AF65-F5344CB8AC3E}">
        <p14:creationId xmlns:p14="http://schemas.microsoft.com/office/powerpoint/2010/main" val="1530738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2C8496-84D5-447E-B2B4-34B786AD5BD0}"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BE110D-624C-41AB-AA85-F3310995B4D3}" type="slidenum">
              <a:rPr lang="en-US" smtClean="0"/>
              <a:t>‹#›</a:t>
            </a:fld>
            <a:endParaRPr lang="en-US"/>
          </a:p>
        </p:txBody>
      </p:sp>
    </p:spTree>
    <p:extLst>
      <p:ext uri="{BB962C8B-B14F-4D97-AF65-F5344CB8AC3E}">
        <p14:creationId xmlns:p14="http://schemas.microsoft.com/office/powerpoint/2010/main" val="1074377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2"/>
            <a:ext cx="12435840" cy="163449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2C8496-84D5-447E-B2B4-34B786AD5BD0}"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BE110D-624C-41AB-AA85-F3310995B4D3}" type="slidenum">
              <a:rPr lang="en-US" smtClean="0"/>
              <a:t>‹#›</a:t>
            </a:fld>
            <a:endParaRPr lang="en-US"/>
          </a:p>
        </p:txBody>
      </p:sp>
    </p:spTree>
    <p:extLst>
      <p:ext uri="{BB962C8B-B14F-4D97-AF65-F5344CB8AC3E}">
        <p14:creationId xmlns:p14="http://schemas.microsoft.com/office/powerpoint/2010/main" val="3087904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920242"/>
            <a:ext cx="6461760" cy="54311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37120" y="1920242"/>
            <a:ext cx="6461760" cy="54311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2C8496-84D5-447E-B2B4-34B786AD5BD0}" type="datetimeFigureOut">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BE110D-624C-41AB-AA85-F3310995B4D3}" type="slidenum">
              <a:rPr lang="en-US" smtClean="0"/>
              <a:t>‹#›</a:t>
            </a:fld>
            <a:endParaRPr lang="en-US"/>
          </a:p>
        </p:txBody>
      </p:sp>
    </p:spTree>
    <p:extLst>
      <p:ext uri="{BB962C8B-B14F-4D97-AF65-F5344CB8AC3E}">
        <p14:creationId xmlns:p14="http://schemas.microsoft.com/office/powerpoint/2010/main" val="3679847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31521" y="1842136"/>
            <a:ext cx="6464301" cy="76771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31521" y="2609850"/>
            <a:ext cx="6464301" cy="47415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32041" y="1842136"/>
            <a:ext cx="6466840" cy="76771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52C8496-84D5-447E-B2B4-34B786AD5BD0}" type="datetimeFigureOut">
              <a:rPr lang="en-US" smtClean="0"/>
              <a:t>9/24/2024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BE110D-624C-41AB-AA85-F3310995B4D3}" type="slidenum">
              <a:rPr lang="en-US" smtClean="0"/>
              <a:t>‹#›</a:t>
            </a:fld>
            <a:endParaRPr lang="en-US"/>
          </a:p>
        </p:txBody>
      </p:sp>
    </p:spTree>
    <p:extLst>
      <p:ext uri="{BB962C8B-B14F-4D97-AF65-F5344CB8AC3E}">
        <p14:creationId xmlns:p14="http://schemas.microsoft.com/office/powerpoint/2010/main" val="3537621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52C8496-84D5-447E-B2B4-34B786AD5BD0}" type="datetimeFigureOut">
              <a:rPr lang="en-US" smtClean="0"/>
              <a:t>9/24/2024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BE110D-624C-41AB-AA85-F3310995B4D3}" type="slidenum">
              <a:rPr lang="en-US" smtClean="0"/>
              <a:t>‹#›</a:t>
            </a:fld>
            <a:endParaRPr lang="en-US"/>
          </a:p>
        </p:txBody>
      </p:sp>
    </p:spTree>
    <p:extLst>
      <p:ext uri="{BB962C8B-B14F-4D97-AF65-F5344CB8AC3E}">
        <p14:creationId xmlns:p14="http://schemas.microsoft.com/office/powerpoint/2010/main" val="3174413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2C8496-84D5-447E-B2B4-34B786AD5BD0}" type="datetimeFigureOut">
              <a:rPr lang="en-US" smtClean="0"/>
              <a:t>9/24/2024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BE110D-624C-41AB-AA85-F3310995B4D3}" type="slidenum">
              <a:rPr lang="en-US" smtClean="0"/>
              <a:t>‹#›</a:t>
            </a:fld>
            <a:endParaRPr lang="en-US"/>
          </a:p>
        </p:txBody>
      </p:sp>
    </p:spTree>
    <p:extLst>
      <p:ext uri="{BB962C8B-B14F-4D97-AF65-F5344CB8AC3E}">
        <p14:creationId xmlns:p14="http://schemas.microsoft.com/office/powerpoint/2010/main" val="135859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2" y="327660"/>
            <a:ext cx="4813301" cy="139446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720080" y="327662"/>
            <a:ext cx="8178800" cy="70237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31522" y="1722122"/>
            <a:ext cx="4813301" cy="562927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2C8496-84D5-447E-B2B4-34B786AD5BD0}" type="datetimeFigureOut">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BE110D-624C-41AB-AA85-F3310995B4D3}" type="slidenum">
              <a:rPr lang="en-US" smtClean="0"/>
              <a:t>‹#›</a:t>
            </a:fld>
            <a:endParaRPr lang="en-US"/>
          </a:p>
        </p:txBody>
      </p:sp>
    </p:spTree>
    <p:extLst>
      <p:ext uri="{BB962C8B-B14F-4D97-AF65-F5344CB8AC3E}">
        <p14:creationId xmlns:p14="http://schemas.microsoft.com/office/powerpoint/2010/main" val="331365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867661" y="735330"/>
            <a:ext cx="8778240" cy="49377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2C8496-84D5-447E-B2B4-34B786AD5BD0}" type="datetimeFigureOut">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BE110D-624C-41AB-AA85-F3310995B4D3}" type="slidenum">
              <a:rPr lang="en-US" smtClean="0"/>
              <a:t>‹#›</a:t>
            </a:fld>
            <a:endParaRPr lang="en-US"/>
          </a:p>
        </p:txBody>
      </p:sp>
    </p:spTree>
    <p:extLst>
      <p:ext uri="{BB962C8B-B14F-4D97-AF65-F5344CB8AC3E}">
        <p14:creationId xmlns:p14="http://schemas.microsoft.com/office/powerpoint/2010/main" val="4176208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31520" y="1920242"/>
            <a:ext cx="13167360" cy="543115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31520" y="7627622"/>
            <a:ext cx="3413760" cy="438150"/>
          </a:xfrm>
          <a:prstGeom prst="rect">
            <a:avLst/>
          </a:prstGeom>
        </p:spPr>
        <p:txBody>
          <a:bodyPr vert="horz" lIns="91440" tIns="45720" rIns="91440" bIns="45720" rtlCol="0" anchor="ctr"/>
          <a:lstStyle>
            <a:lvl1pPr algn="l">
              <a:defRPr sz="1200">
                <a:solidFill>
                  <a:schemeClr val="tx1">
                    <a:tint val="75000"/>
                  </a:schemeClr>
                </a:solidFill>
              </a:defRPr>
            </a:lvl1pPr>
          </a:lstStyle>
          <a:p>
            <a:fld id="{852C8496-84D5-447E-B2B4-34B786AD5BD0}" type="datetimeFigureOut">
              <a:rPr lang="en-US" smtClean="0"/>
              <a:t>9/24/2024</a:t>
            </a:fld>
            <a:endParaRPr lang="en-US"/>
          </a:p>
        </p:txBody>
      </p:sp>
      <p:sp>
        <p:nvSpPr>
          <p:cNvPr id="5" name="Footer Placeholder 4"/>
          <p:cNvSpPr>
            <a:spLocks noGrp="1"/>
          </p:cNvSpPr>
          <p:nvPr>
            <p:ph type="ftr" sz="quarter" idx="3"/>
          </p:nvPr>
        </p:nvSpPr>
        <p:spPr>
          <a:xfrm>
            <a:off x="4998720" y="7627622"/>
            <a:ext cx="4632960"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85120" y="7627622"/>
            <a:ext cx="3413760"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54BE110D-624C-41AB-AA85-F3310995B4D3}" type="slidenum">
              <a:rPr lang="en-US" smtClean="0"/>
              <a:t>‹#›</a:t>
            </a:fld>
            <a:endParaRPr lang="en-US"/>
          </a:p>
        </p:txBody>
      </p:sp>
    </p:spTree>
    <p:extLst>
      <p:ext uri="{BB962C8B-B14F-4D97-AF65-F5344CB8AC3E}">
        <p14:creationId xmlns:p14="http://schemas.microsoft.com/office/powerpoint/2010/main" val="99942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hyperlink" Target="https://www.cisco.com/c/en_in/products/security/index.html" TargetMode="Externa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rapid7.com/fundamentals/spear-phishing-attacks/" TargetMode="External"/><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hyperlink" Target="https://www.rapid7.com/solutions/phishing-protection/" TargetMode="External"/><Relationship Id="rId4" Type="http://schemas.openxmlformats.org/officeDocument/2006/relationships/hyperlink" Target="https://www.rapid7.com/fundamentals/whaling-phishing-attack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0" y="329566"/>
            <a:ext cx="9144000" cy="7442834"/>
          </a:xfrm>
        </p:spPr>
        <p:style>
          <a:lnRef idx="1">
            <a:schemeClr val="dk1"/>
          </a:lnRef>
          <a:fillRef idx="2">
            <a:schemeClr val="dk1"/>
          </a:fillRef>
          <a:effectRef idx="1">
            <a:schemeClr val="dk1"/>
          </a:effectRef>
          <a:fontRef idx="minor">
            <a:schemeClr val="dk1"/>
          </a:fontRef>
        </p:style>
        <p:txBody>
          <a:bodyPr anchor="t">
            <a:normAutofit/>
          </a:bodyPr>
          <a:lstStyle/>
          <a:p>
            <a:pPr algn="l"/>
            <a:r>
              <a:rPr lang="en-US" sz="6150" dirty="0" smtClean="0"/>
              <a:t>Phishing: A Digital </a:t>
            </a:r>
            <a:br>
              <a:rPr lang="en-US" sz="6150" dirty="0" smtClean="0"/>
            </a:br>
            <a:r>
              <a:rPr lang="en-US" sz="6150" dirty="0" smtClean="0"/>
              <a:t>Threat</a:t>
            </a:r>
            <a:br>
              <a:rPr lang="en-US" sz="6150" dirty="0" smtClean="0"/>
            </a:br>
            <a:r>
              <a:rPr lang="en-US" sz="4800" dirty="0" smtClean="0"/>
              <a:t/>
            </a:r>
            <a:br>
              <a:rPr lang="en-US" sz="4800" dirty="0" smtClean="0"/>
            </a:br>
            <a:r>
              <a:rPr lang="en-US" sz="4800" dirty="0" smtClean="0"/>
              <a:t/>
            </a:r>
            <a:br>
              <a:rPr lang="en-US" sz="4800" dirty="0" smtClean="0"/>
            </a:br>
            <a:r>
              <a:rPr lang="en-US" sz="2800" dirty="0" smtClean="0"/>
              <a:t>Phishing </a:t>
            </a:r>
            <a:r>
              <a:rPr lang="en-US" sz="2800" dirty="0"/>
              <a:t>starts with a fraudulent email or other communication that is designed to lure a victim. The message is made to look as though it comes from a trusted sender. If it fools the victim, he or she is coaxed into providing confidential information, often on a scam website. Sometimes malware is also downloaded onto the target’s computer.</a:t>
            </a:r>
            <a:r>
              <a:rPr lang="en-US" sz="2800" dirty="0" smtClean="0"/>
              <a:t/>
            </a:r>
            <a:br>
              <a:rPr lang="en-US" sz="2800" dirty="0" smtClean="0"/>
            </a:br>
            <a:endParaRPr lang="en-US" sz="2800" dirty="0"/>
          </a:p>
        </p:txBody>
      </p:sp>
      <p:pic>
        <p:nvPicPr>
          <p:cNvPr id="3" name="Image 0" descr="preencoded.png"/>
          <p:cNvPicPr>
            <a:picLocks noChangeAspect="1"/>
          </p:cNvPicPr>
          <p:nvPr/>
        </p:nvPicPr>
        <p:blipFill>
          <a:blip r:embed="rId2"/>
          <a:stretch>
            <a:fillRect/>
          </a:stretch>
        </p:blipFill>
        <p:spPr>
          <a:xfrm>
            <a:off x="0" y="0"/>
            <a:ext cx="5486400" cy="7696200"/>
          </a:xfrm>
          <a:prstGeom prst="rect">
            <a:avLst/>
          </a:prstGeom>
        </p:spPr>
      </p:pic>
    </p:spTree>
    <p:extLst>
      <p:ext uri="{BB962C8B-B14F-4D97-AF65-F5344CB8AC3E}">
        <p14:creationId xmlns:p14="http://schemas.microsoft.com/office/powerpoint/2010/main" val="2606499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2835235"/>
          </a:xfrm>
          <a:prstGeom prst="rect">
            <a:avLst/>
          </a:prstGeom>
        </p:spPr>
      </p:pic>
    </p:spTree>
    <p:extLst>
      <p:ext uri="{BB962C8B-B14F-4D97-AF65-F5344CB8AC3E}">
        <p14:creationId xmlns:p14="http://schemas.microsoft.com/office/powerpoint/2010/main" val="1268493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7351394"/>
          </a:xfrm>
        </p:spPr>
        <p:txBody>
          <a:bodyPr anchor="t">
            <a:normAutofit/>
          </a:bodyPr>
          <a:lstStyle/>
          <a:p>
            <a:pPr algn="l"/>
            <a:r>
              <a:rPr lang="en-US" dirty="0"/>
              <a:t>How </a:t>
            </a:r>
            <a:r>
              <a:rPr lang="en-US" dirty="0" smtClean="0"/>
              <a:t> </a:t>
            </a:r>
            <a:r>
              <a:rPr lang="en-US" dirty="0"/>
              <a:t>phishing </a:t>
            </a:r>
            <a:r>
              <a:rPr lang="en-US" dirty="0" smtClean="0"/>
              <a:t>work</a:t>
            </a:r>
            <a:br>
              <a:rPr lang="en-US" dirty="0" smtClean="0"/>
            </a:br>
            <a:r>
              <a:rPr lang="en-US" dirty="0"/>
              <a:t/>
            </a:r>
            <a:br>
              <a:rPr lang="en-US" dirty="0"/>
            </a:br>
            <a:r>
              <a:rPr lang="en-US" sz="2400" dirty="0"/>
              <a:t>Phishing starts with a fraudulent email or other communication that is designed to lure a victim. The message is made to look as though it comes from a trusted sender. If it fools the victim, he or she is coaxed into providing confidential information, often on a scam website. Sometimes malware is also downloaded onto the target’s computer.</a:t>
            </a:r>
            <a:r>
              <a:rPr lang="en-US" dirty="0"/>
              <a:t/>
            </a:r>
            <a:br>
              <a:rPr lang="en-US" dirty="0"/>
            </a:br>
            <a:r>
              <a:rPr lang="en-US" dirty="0" smtClean="0"/>
              <a:t/>
            </a:r>
            <a:br>
              <a:rPr lang="en-US" dirty="0" smtClean="0"/>
            </a:br>
            <a:endParaRPr lang="en-US" dirty="0"/>
          </a:p>
        </p:txBody>
      </p:sp>
    </p:spTree>
    <p:extLst>
      <p:ext uri="{BB962C8B-B14F-4D97-AF65-F5344CB8AC3E}">
        <p14:creationId xmlns:p14="http://schemas.microsoft.com/office/powerpoint/2010/main" val="3723886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2"/>
          <a:stretch>
            <a:fillRect/>
          </a:stretch>
        </p:blipFill>
        <p:spPr>
          <a:xfrm>
            <a:off x="0" y="0"/>
            <a:ext cx="14630400" cy="2209800"/>
          </a:xfrm>
          <a:prstGeom prst="rect">
            <a:avLst/>
          </a:prstGeom>
        </p:spPr>
      </p:pic>
      <p:sp>
        <p:nvSpPr>
          <p:cNvPr id="6" name="Content Placeholder 5"/>
          <p:cNvSpPr>
            <a:spLocks noGrp="1"/>
          </p:cNvSpPr>
          <p:nvPr>
            <p:ph idx="1"/>
          </p:nvPr>
        </p:nvSpPr>
        <p:spPr>
          <a:xfrm>
            <a:off x="674427" y="3581400"/>
            <a:ext cx="5552364" cy="2209800"/>
          </a:xfrm>
        </p:spPr>
        <p:txBody>
          <a:bodyPr/>
          <a:lstStyle/>
          <a:p>
            <a:pPr marL="0" indent="0">
              <a:buNone/>
            </a:pPr>
            <a:r>
              <a:rPr lang="en-US" sz="1850" kern="0" spc="-56" dirty="0" smtClean="0">
                <a:latin typeface="Roboto Mono" pitchFamily="34" charset="0"/>
                <a:ea typeface="Roboto Mono" pitchFamily="34" charset="-122"/>
                <a:cs typeface="Roboto Mono" pitchFamily="34" charset="-120"/>
              </a:rPr>
              <a:t>Email Phishing</a:t>
            </a:r>
            <a:endParaRPr lang="en-US" sz="1850" dirty="0" smtClean="0"/>
          </a:p>
          <a:p>
            <a:pPr marL="0" indent="0">
              <a:buNone/>
            </a:pPr>
            <a:endParaRPr lang="en-US" sz="1450" kern="0" spc="-15" dirty="0" smtClean="0">
              <a:latin typeface="Roboto" pitchFamily="34" charset="0"/>
              <a:ea typeface="Roboto" pitchFamily="34" charset="-122"/>
              <a:cs typeface="Roboto" pitchFamily="34" charset="-120"/>
            </a:endParaRPr>
          </a:p>
          <a:p>
            <a:pPr marL="0" indent="0">
              <a:buNone/>
            </a:pPr>
            <a:r>
              <a:rPr lang="en-US" sz="1450" kern="0" spc="-15" dirty="0" smtClean="0">
                <a:latin typeface="Roboto" pitchFamily="34" charset="0"/>
                <a:ea typeface="Roboto" pitchFamily="34" charset="-122"/>
                <a:cs typeface="Roboto" pitchFamily="34" charset="-120"/>
              </a:rPr>
              <a:t>Email phishing is the most common type of phishing attack.</a:t>
            </a:r>
          </a:p>
          <a:p>
            <a:pPr marL="0" indent="0">
              <a:buNone/>
            </a:pPr>
            <a:r>
              <a:rPr lang="en-US" sz="1450" kern="0" spc="-15" dirty="0" smtClean="0">
                <a:latin typeface="Roboto" pitchFamily="34" charset="0"/>
                <a:ea typeface="Roboto" pitchFamily="34" charset="-122"/>
                <a:cs typeface="Roboto" pitchFamily="34" charset="-120"/>
              </a:rPr>
              <a:t> Attackers send emails that appear to be from legitimate sources, such as banks, online retailers, or government agencies, but are actually designed to trick victims into clicking on malicious links or opening attachments.</a:t>
            </a:r>
            <a:endParaRPr lang="en-US" sz="1450" dirty="0" smtClean="0"/>
          </a:p>
          <a:p>
            <a:pPr marL="0" indent="0">
              <a:buNone/>
            </a:pPr>
            <a:endParaRPr lang="en-US" dirty="0"/>
          </a:p>
        </p:txBody>
      </p:sp>
      <p:sp>
        <p:nvSpPr>
          <p:cNvPr id="8" name="TextBox 7"/>
          <p:cNvSpPr txBox="1"/>
          <p:nvPr/>
        </p:nvSpPr>
        <p:spPr>
          <a:xfrm>
            <a:off x="8382000" y="3352800"/>
            <a:ext cx="5867400" cy="1831271"/>
          </a:xfrm>
          <a:prstGeom prst="rect">
            <a:avLst/>
          </a:prstGeom>
          <a:noFill/>
        </p:spPr>
        <p:txBody>
          <a:bodyPr wrap="square" rtlCol="0">
            <a:spAutoFit/>
          </a:bodyPr>
          <a:lstStyle/>
          <a:p>
            <a:endParaRPr lang="en-US" sz="1850" kern="0" spc="-56" dirty="0" smtClean="0">
              <a:latin typeface="Roboto Mono" pitchFamily="34" charset="0"/>
              <a:ea typeface="Roboto Mono" pitchFamily="34" charset="-122"/>
              <a:cs typeface="Roboto Mono" pitchFamily="34" charset="-120"/>
            </a:endParaRPr>
          </a:p>
          <a:p>
            <a:r>
              <a:rPr lang="en-US" sz="1850" kern="0" spc="-56" dirty="0" smtClean="0">
                <a:latin typeface="Roboto Mono" pitchFamily="34" charset="0"/>
                <a:ea typeface="Roboto Mono" pitchFamily="34" charset="-122"/>
                <a:cs typeface="Roboto Mono" pitchFamily="34" charset="-120"/>
              </a:rPr>
              <a:t>SMS Phishing (</a:t>
            </a:r>
            <a:r>
              <a:rPr lang="en-US" sz="1850" kern="0" spc="-56" dirty="0" err="1" smtClean="0">
                <a:latin typeface="Roboto Mono" pitchFamily="34" charset="0"/>
                <a:ea typeface="Roboto Mono" pitchFamily="34" charset="-122"/>
                <a:cs typeface="Roboto Mono" pitchFamily="34" charset="-120"/>
              </a:rPr>
              <a:t>Smishing</a:t>
            </a:r>
            <a:r>
              <a:rPr lang="en-US" sz="1850" kern="0" spc="-56" dirty="0" smtClean="0">
                <a:latin typeface="Roboto Mono" pitchFamily="34" charset="0"/>
                <a:ea typeface="Roboto Mono" pitchFamily="34" charset="-122"/>
                <a:cs typeface="Roboto Mono" pitchFamily="34" charset="-120"/>
              </a:rPr>
              <a:t>)</a:t>
            </a:r>
            <a:endParaRPr lang="en-US" sz="1850" dirty="0" smtClean="0"/>
          </a:p>
          <a:p>
            <a:endParaRPr lang="en-US" kern="0" spc="-15" dirty="0">
              <a:solidFill>
                <a:srgbClr val="E5E0DF"/>
              </a:solidFill>
              <a:latin typeface="Roboto" pitchFamily="34" charset="0"/>
              <a:ea typeface="Roboto" pitchFamily="34" charset="-122"/>
              <a:cs typeface="Roboto" pitchFamily="34" charset="-120"/>
            </a:endParaRPr>
          </a:p>
          <a:p>
            <a:r>
              <a:rPr lang="en-US" sz="1450" kern="0" spc="-15" dirty="0" err="1" smtClean="0">
                <a:latin typeface="Roboto" pitchFamily="34" charset="0"/>
                <a:ea typeface="Roboto" pitchFamily="34" charset="-122"/>
                <a:cs typeface="Roboto" pitchFamily="34" charset="-120"/>
              </a:rPr>
              <a:t>Smishing</a:t>
            </a:r>
            <a:r>
              <a:rPr lang="en-US" sz="1450" kern="0" spc="-15" dirty="0" smtClean="0">
                <a:latin typeface="Roboto" pitchFamily="34" charset="0"/>
                <a:ea typeface="Roboto" pitchFamily="34" charset="-122"/>
                <a:cs typeface="Roboto" pitchFamily="34" charset="-120"/>
              </a:rPr>
              <a:t> is a form of phishing that uses text messages to deceive</a:t>
            </a:r>
          </a:p>
          <a:p>
            <a:r>
              <a:rPr lang="en-US" sz="1450" kern="0" spc="-15" dirty="0" smtClean="0">
                <a:latin typeface="Roboto" pitchFamily="34" charset="0"/>
                <a:ea typeface="Roboto" pitchFamily="34" charset="-122"/>
                <a:cs typeface="Roboto" pitchFamily="34" charset="-120"/>
              </a:rPr>
              <a:t> victims. Attackers often send text messages that appear to be from a </a:t>
            </a:r>
          </a:p>
          <a:p>
            <a:r>
              <a:rPr lang="en-US" sz="1450" kern="0" spc="-15" dirty="0" smtClean="0">
                <a:latin typeface="Roboto" pitchFamily="34" charset="0"/>
                <a:ea typeface="Roboto" pitchFamily="34" charset="-122"/>
                <a:cs typeface="Roboto" pitchFamily="34" charset="-120"/>
              </a:rPr>
              <a:t>trusted source, such as a bank or a delivery company, and ask </a:t>
            </a:r>
          </a:p>
          <a:p>
            <a:r>
              <a:rPr lang="en-US" sz="1450" kern="0" spc="-15" dirty="0" smtClean="0">
                <a:latin typeface="Roboto" pitchFamily="34" charset="0"/>
                <a:ea typeface="Roboto" pitchFamily="34" charset="-122"/>
                <a:cs typeface="Roboto" pitchFamily="34" charset="-120"/>
              </a:rPr>
              <a:t>victims to click on a link or provide personal information</a:t>
            </a:r>
            <a:endParaRPr lang="en-US" sz="1450" dirty="0"/>
          </a:p>
        </p:txBody>
      </p:sp>
      <p:sp>
        <p:nvSpPr>
          <p:cNvPr id="9" name="TextBox 8"/>
          <p:cNvSpPr txBox="1"/>
          <p:nvPr/>
        </p:nvSpPr>
        <p:spPr>
          <a:xfrm>
            <a:off x="685800" y="2583976"/>
            <a:ext cx="7696200" cy="665952"/>
          </a:xfrm>
          <a:prstGeom prst="rect">
            <a:avLst/>
          </a:prstGeom>
          <a:noFill/>
        </p:spPr>
        <p:txBody>
          <a:bodyPr wrap="square" rtlCol="0">
            <a:spAutoFit/>
          </a:bodyPr>
          <a:lstStyle/>
          <a:p>
            <a:pPr>
              <a:lnSpc>
                <a:spcPts val="4650"/>
              </a:lnSpc>
            </a:pPr>
            <a:r>
              <a:rPr lang="en-US" sz="3700" kern="0" spc="-112" dirty="0" smtClean="0">
                <a:latin typeface="Roboto Mono" pitchFamily="34" charset="0"/>
                <a:ea typeface="Roboto Mono" pitchFamily="34" charset="-122"/>
                <a:cs typeface="Roboto Mono" pitchFamily="34" charset="-120"/>
              </a:rPr>
              <a:t>Types of Phishing Attacks</a:t>
            </a:r>
            <a:endParaRPr lang="en-US" sz="3700" dirty="0"/>
          </a:p>
        </p:txBody>
      </p:sp>
      <p:sp>
        <p:nvSpPr>
          <p:cNvPr id="10" name="Shape 1"/>
          <p:cNvSpPr/>
          <p:nvPr/>
        </p:nvSpPr>
        <p:spPr>
          <a:xfrm>
            <a:off x="264483" y="3591520"/>
            <a:ext cx="428268" cy="428268"/>
          </a:xfrm>
          <a:prstGeom prst="roundRect">
            <a:avLst>
              <a:gd name="adj" fmla="val 6668"/>
            </a:avLst>
          </a:prstGeom>
          <a:solidFill>
            <a:srgbClr val="404040"/>
          </a:solidFill>
          <a:ln/>
        </p:spPr>
        <p:txBody>
          <a:bodyPr/>
          <a:lstStyle/>
          <a:p>
            <a:r>
              <a:rPr lang="en-US" dirty="0" smtClean="0">
                <a:solidFill>
                  <a:schemeClr val="bg1"/>
                </a:solidFill>
              </a:rPr>
              <a:t>1</a:t>
            </a:r>
            <a:endParaRPr lang="en-US" dirty="0">
              <a:solidFill>
                <a:schemeClr val="bg1"/>
              </a:solidFill>
            </a:endParaRPr>
          </a:p>
        </p:txBody>
      </p:sp>
      <p:sp>
        <p:nvSpPr>
          <p:cNvPr id="11" name="Shape 1"/>
          <p:cNvSpPr/>
          <p:nvPr/>
        </p:nvSpPr>
        <p:spPr>
          <a:xfrm>
            <a:off x="7975341" y="3677161"/>
            <a:ext cx="428268" cy="428268"/>
          </a:xfrm>
          <a:prstGeom prst="roundRect">
            <a:avLst>
              <a:gd name="adj" fmla="val 6668"/>
            </a:avLst>
          </a:prstGeom>
          <a:solidFill>
            <a:srgbClr val="404040"/>
          </a:solidFill>
          <a:ln/>
        </p:spPr>
        <p:txBody>
          <a:bodyPr/>
          <a:lstStyle/>
          <a:p>
            <a:r>
              <a:rPr lang="en-US" dirty="0" smtClean="0">
                <a:solidFill>
                  <a:schemeClr val="bg1"/>
                </a:solidFill>
              </a:rPr>
              <a:t>2</a:t>
            </a:r>
            <a:endParaRPr lang="en-US" dirty="0">
              <a:solidFill>
                <a:schemeClr val="bg1"/>
              </a:solidFill>
            </a:endParaRPr>
          </a:p>
        </p:txBody>
      </p:sp>
      <p:sp>
        <p:nvSpPr>
          <p:cNvPr id="13" name="Shape 1"/>
          <p:cNvSpPr/>
          <p:nvPr/>
        </p:nvSpPr>
        <p:spPr>
          <a:xfrm>
            <a:off x="237188" y="5671066"/>
            <a:ext cx="428268" cy="428268"/>
          </a:xfrm>
          <a:prstGeom prst="roundRect">
            <a:avLst>
              <a:gd name="adj" fmla="val 6668"/>
            </a:avLst>
          </a:prstGeom>
          <a:solidFill>
            <a:srgbClr val="404040"/>
          </a:solidFill>
          <a:ln/>
        </p:spPr>
        <p:txBody>
          <a:bodyPr/>
          <a:lstStyle/>
          <a:p>
            <a:r>
              <a:rPr lang="en-US" dirty="0" smtClean="0">
                <a:solidFill>
                  <a:schemeClr val="bg1"/>
                </a:solidFill>
              </a:rPr>
              <a:t>3</a:t>
            </a:r>
            <a:endParaRPr lang="en-US" dirty="0">
              <a:solidFill>
                <a:schemeClr val="bg1"/>
              </a:solidFill>
            </a:endParaRPr>
          </a:p>
        </p:txBody>
      </p:sp>
      <p:sp>
        <p:nvSpPr>
          <p:cNvPr id="14" name="Shape 1"/>
          <p:cNvSpPr/>
          <p:nvPr/>
        </p:nvSpPr>
        <p:spPr>
          <a:xfrm>
            <a:off x="7953732" y="5636253"/>
            <a:ext cx="428268" cy="428268"/>
          </a:xfrm>
          <a:prstGeom prst="roundRect">
            <a:avLst>
              <a:gd name="adj" fmla="val 6668"/>
            </a:avLst>
          </a:prstGeom>
          <a:solidFill>
            <a:srgbClr val="404040"/>
          </a:solidFill>
          <a:ln/>
        </p:spPr>
        <p:txBody>
          <a:bodyPr/>
          <a:lstStyle/>
          <a:p>
            <a:r>
              <a:rPr lang="en-US" dirty="0" smtClean="0">
                <a:solidFill>
                  <a:schemeClr val="bg1"/>
                </a:solidFill>
              </a:rPr>
              <a:t>4</a:t>
            </a:r>
            <a:endParaRPr lang="en-US" dirty="0">
              <a:solidFill>
                <a:schemeClr val="bg1"/>
              </a:solidFill>
            </a:endParaRPr>
          </a:p>
        </p:txBody>
      </p:sp>
      <p:sp>
        <p:nvSpPr>
          <p:cNvPr id="15" name="TextBox 14"/>
          <p:cNvSpPr txBox="1"/>
          <p:nvPr/>
        </p:nvSpPr>
        <p:spPr>
          <a:xfrm>
            <a:off x="692751" y="5654816"/>
            <a:ext cx="3962400" cy="2215991"/>
          </a:xfrm>
          <a:prstGeom prst="rect">
            <a:avLst/>
          </a:prstGeom>
          <a:noFill/>
        </p:spPr>
        <p:txBody>
          <a:bodyPr wrap="square" rtlCol="0">
            <a:spAutoFit/>
          </a:bodyPr>
          <a:lstStyle/>
          <a:p>
            <a:r>
              <a:rPr lang="en-US" sz="1850" kern="0" spc="-56" dirty="0" smtClean="0">
                <a:latin typeface="Roboto Mono" pitchFamily="34" charset="0"/>
                <a:ea typeface="Roboto Mono" pitchFamily="34" charset="-122"/>
                <a:cs typeface="Roboto Mono" pitchFamily="34" charset="-120"/>
              </a:rPr>
              <a:t>Social Media Phishing</a:t>
            </a:r>
          </a:p>
          <a:p>
            <a:endParaRPr lang="en-US" sz="1450" kern="0" spc="-15" dirty="0" smtClean="0">
              <a:latin typeface="Roboto" pitchFamily="34" charset="0"/>
              <a:ea typeface="Roboto" pitchFamily="34" charset="-122"/>
              <a:cs typeface="Roboto" pitchFamily="34" charset="-120"/>
            </a:endParaRPr>
          </a:p>
          <a:p>
            <a:r>
              <a:rPr lang="en-US" sz="1450" kern="0" spc="-15" dirty="0" smtClean="0">
                <a:latin typeface="Roboto" pitchFamily="34" charset="0"/>
                <a:ea typeface="Roboto" pitchFamily="34" charset="-122"/>
                <a:cs typeface="Roboto" pitchFamily="34" charset="-120"/>
              </a:rPr>
              <a:t>Social media phishing attacks can occur on any social media platform, including Facebook, Twitter, and </a:t>
            </a:r>
            <a:r>
              <a:rPr lang="en-US" sz="1450" kern="0" spc="-15" dirty="0" err="1" smtClean="0">
                <a:latin typeface="Roboto" pitchFamily="34" charset="0"/>
                <a:ea typeface="Roboto" pitchFamily="34" charset="-122"/>
                <a:cs typeface="Roboto" pitchFamily="34" charset="-120"/>
              </a:rPr>
              <a:t>Instagram</a:t>
            </a:r>
            <a:r>
              <a:rPr lang="en-US" sz="1450" kern="0" spc="-15" dirty="0" smtClean="0">
                <a:latin typeface="Roboto" pitchFamily="34" charset="0"/>
                <a:ea typeface="Roboto" pitchFamily="34" charset="-122"/>
                <a:cs typeface="Roboto" pitchFamily="34" charset="-120"/>
              </a:rPr>
              <a:t>. Attackers may create fake profiles or use stolen accounts to spread malicious links or request personal information from unsuspecting victims</a:t>
            </a:r>
            <a:endParaRPr lang="en-US" sz="1450" dirty="0" smtClean="0"/>
          </a:p>
          <a:p>
            <a:endParaRPr lang="en-US" dirty="0"/>
          </a:p>
        </p:txBody>
      </p:sp>
      <p:sp>
        <p:nvSpPr>
          <p:cNvPr id="16" name="TextBox 15"/>
          <p:cNvSpPr txBox="1"/>
          <p:nvPr/>
        </p:nvSpPr>
        <p:spPr>
          <a:xfrm>
            <a:off x="8403609" y="5636253"/>
            <a:ext cx="4191000" cy="2562240"/>
          </a:xfrm>
          <a:prstGeom prst="rect">
            <a:avLst/>
          </a:prstGeom>
          <a:noFill/>
        </p:spPr>
        <p:txBody>
          <a:bodyPr wrap="square" rtlCol="0">
            <a:spAutoFit/>
          </a:bodyPr>
          <a:lstStyle/>
          <a:p>
            <a:r>
              <a:rPr lang="en-US" sz="1850" kern="0" spc="-56" dirty="0" smtClean="0">
                <a:latin typeface="Roboto Mono" pitchFamily="34" charset="0"/>
                <a:ea typeface="Roboto Mono" pitchFamily="34" charset="-122"/>
                <a:cs typeface="Roboto Mono" pitchFamily="34" charset="-120"/>
              </a:rPr>
              <a:t>Phone Phishing (</a:t>
            </a:r>
            <a:r>
              <a:rPr lang="en-US" sz="1850" kern="0" spc="-56" dirty="0" err="1" smtClean="0">
                <a:latin typeface="Roboto Mono" pitchFamily="34" charset="0"/>
                <a:ea typeface="Roboto Mono" pitchFamily="34" charset="-122"/>
                <a:cs typeface="Roboto Mono" pitchFamily="34" charset="-120"/>
              </a:rPr>
              <a:t>Vishing</a:t>
            </a:r>
            <a:r>
              <a:rPr lang="en-US" sz="1850" kern="0" spc="-56" dirty="0" smtClean="0">
                <a:latin typeface="Roboto Mono" pitchFamily="34" charset="0"/>
                <a:ea typeface="Roboto Mono" pitchFamily="34" charset="-122"/>
                <a:cs typeface="Roboto Mono" pitchFamily="34" charset="-120"/>
              </a:rPr>
              <a:t>)</a:t>
            </a:r>
          </a:p>
          <a:p>
            <a:endParaRPr lang="en-US" sz="1850" kern="0" spc="-56" dirty="0">
              <a:latin typeface="Roboto Mono" pitchFamily="34" charset="0"/>
              <a:ea typeface="Roboto Mono" pitchFamily="34" charset="-122"/>
            </a:endParaRPr>
          </a:p>
          <a:p>
            <a:r>
              <a:rPr lang="en-US" sz="1450" kern="0" spc="-15" dirty="0" err="1" smtClean="0">
                <a:latin typeface="Roboto" pitchFamily="34" charset="0"/>
                <a:ea typeface="Roboto" pitchFamily="34" charset="-122"/>
                <a:cs typeface="Roboto" pitchFamily="34" charset="-120"/>
              </a:rPr>
              <a:t>Vishing</a:t>
            </a:r>
            <a:r>
              <a:rPr lang="en-US" sz="1450" kern="0" spc="-15" dirty="0" smtClean="0">
                <a:latin typeface="Roboto" pitchFamily="34" charset="0"/>
                <a:ea typeface="Roboto" pitchFamily="34" charset="-122"/>
                <a:cs typeface="Roboto" pitchFamily="34" charset="-120"/>
              </a:rPr>
              <a:t> is a form of phishing that uses phone calls to deceive victims. Attackers may call victims posing as representatives from legitimate organizations, such as banks, credit card companies, or utility providers, and ask for personal information.</a:t>
            </a:r>
            <a:endParaRPr lang="en-US" sz="1450" dirty="0" smtClean="0"/>
          </a:p>
          <a:p>
            <a:endParaRPr lang="en-US" sz="1850" dirty="0" smtClean="0"/>
          </a:p>
          <a:p>
            <a:endParaRPr lang="en-US" dirty="0"/>
          </a:p>
        </p:txBody>
      </p:sp>
    </p:spTree>
    <p:extLst>
      <p:ext uri="{BB962C8B-B14F-4D97-AF65-F5344CB8AC3E}">
        <p14:creationId xmlns:p14="http://schemas.microsoft.com/office/powerpoint/2010/main" val="2144367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284729"/>
            <a:ext cx="11963400" cy="630942"/>
          </a:xfrm>
          <a:prstGeom prst="rect">
            <a:avLst/>
          </a:prstGeom>
          <a:noFill/>
        </p:spPr>
        <p:txBody>
          <a:bodyPr wrap="square" rtlCol="0">
            <a:spAutoFit/>
          </a:bodyPr>
          <a:lstStyle/>
          <a:p>
            <a:r>
              <a:rPr lang="en-US" sz="3500" kern="0" spc="-106" dirty="0" smtClean="0">
                <a:latin typeface="Roboto Mono" pitchFamily="34" charset="0"/>
                <a:ea typeface="Roboto Mono" pitchFamily="34" charset="-122"/>
                <a:cs typeface="Roboto Mono" pitchFamily="34" charset="-120"/>
              </a:rPr>
              <a:t>Structure of a Phishing Attack</a:t>
            </a:r>
            <a:endParaRPr lang="en-US" sz="3500" dirty="0"/>
          </a:p>
        </p:txBody>
      </p:sp>
      <p:sp>
        <p:nvSpPr>
          <p:cNvPr id="3" name="Shape 1"/>
          <p:cNvSpPr/>
          <p:nvPr/>
        </p:nvSpPr>
        <p:spPr>
          <a:xfrm>
            <a:off x="793746" y="1803394"/>
            <a:ext cx="22860" cy="6406872"/>
          </a:xfrm>
          <a:prstGeom prst="roundRect">
            <a:avLst>
              <a:gd name="adj" fmla="val 117962"/>
            </a:avLst>
          </a:prstGeom>
          <a:solidFill>
            <a:srgbClr val="595959"/>
          </a:solidFill>
          <a:ln/>
        </p:spPr>
      </p:sp>
      <p:sp>
        <p:nvSpPr>
          <p:cNvPr id="4" name="Shape 3"/>
          <p:cNvSpPr/>
          <p:nvPr/>
        </p:nvSpPr>
        <p:spPr>
          <a:xfrm>
            <a:off x="591517" y="1961447"/>
            <a:ext cx="404455" cy="404455"/>
          </a:xfrm>
          <a:prstGeom prst="roundRect">
            <a:avLst>
              <a:gd name="adj" fmla="val 6667"/>
            </a:avLst>
          </a:prstGeom>
          <a:solidFill>
            <a:srgbClr val="404040"/>
          </a:solidFill>
          <a:ln/>
        </p:spPr>
        <p:txBody>
          <a:bodyPr/>
          <a:lstStyle/>
          <a:p>
            <a:r>
              <a:rPr lang="en-US" dirty="0" smtClean="0">
                <a:solidFill>
                  <a:schemeClr val="bg1"/>
                </a:solidFill>
              </a:rPr>
              <a:t> 1</a:t>
            </a:r>
            <a:endParaRPr lang="en-US" dirty="0">
              <a:solidFill>
                <a:schemeClr val="bg1"/>
              </a:solidFill>
            </a:endParaRPr>
          </a:p>
        </p:txBody>
      </p:sp>
      <p:sp>
        <p:nvSpPr>
          <p:cNvPr id="5" name="TextBox 4"/>
          <p:cNvSpPr txBox="1"/>
          <p:nvPr/>
        </p:nvSpPr>
        <p:spPr>
          <a:xfrm>
            <a:off x="1545014" y="2052879"/>
            <a:ext cx="8839200" cy="938719"/>
          </a:xfrm>
          <a:prstGeom prst="rect">
            <a:avLst/>
          </a:prstGeom>
          <a:noFill/>
        </p:spPr>
        <p:txBody>
          <a:bodyPr wrap="square" rtlCol="0">
            <a:spAutoFit/>
          </a:bodyPr>
          <a:lstStyle/>
          <a:p>
            <a:pPr>
              <a:lnSpc>
                <a:spcPts val="2200"/>
              </a:lnSpc>
            </a:pPr>
            <a:r>
              <a:rPr lang="en-US" sz="1700" kern="0" spc="-53" dirty="0" smtClean="0">
                <a:latin typeface="Roboto Mono" pitchFamily="34" charset="0"/>
                <a:ea typeface="Roboto Mono" pitchFamily="34" charset="-122"/>
                <a:cs typeface="Roboto Mono" pitchFamily="34" charset="-120"/>
              </a:rPr>
              <a:t>Initial Contact</a:t>
            </a:r>
          </a:p>
          <a:p>
            <a:pPr>
              <a:lnSpc>
                <a:spcPts val="2200"/>
              </a:lnSpc>
            </a:pPr>
            <a:r>
              <a:rPr lang="en-US" sz="1400" kern="0" spc="-14" dirty="0" smtClean="0">
                <a:latin typeface="Roboto" pitchFamily="34" charset="0"/>
                <a:ea typeface="Roboto" pitchFamily="34" charset="-122"/>
                <a:cs typeface="Roboto" pitchFamily="34" charset="-120"/>
              </a:rPr>
              <a:t>The phishing attack begins with an initial contact from the attacker, typically via email, text message, or social media</a:t>
            </a:r>
            <a:r>
              <a:rPr lang="en-US" sz="1600" kern="0" spc="-14" dirty="0" smtClean="0">
                <a:solidFill>
                  <a:srgbClr val="E5E0DF"/>
                </a:solidFill>
                <a:latin typeface="Roboto" pitchFamily="34" charset="0"/>
                <a:ea typeface="Roboto" pitchFamily="34" charset="-122"/>
                <a:cs typeface="Roboto" pitchFamily="34" charset="-120"/>
              </a:rPr>
              <a:t>.</a:t>
            </a:r>
            <a:endParaRPr lang="en-US" sz="1700" dirty="0"/>
          </a:p>
        </p:txBody>
      </p:sp>
      <p:sp>
        <p:nvSpPr>
          <p:cNvPr id="6" name="Shape 2"/>
          <p:cNvSpPr/>
          <p:nvPr/>
        </p:nvSpPr>
        <p:spPr>
          <a:xfrm>
            <a:off x="829116" y="2152244"/>
            <a:ext cx="629126" cy="22860"/>
          </a:xfrm>
          <a:prstGeom prst="roundRect">
            <a:avLst>
              <a:gd name="adj" fmla="val 117962"/>
            </a:avLst>
          </a:prstGeom>
          <a:solidFill>
            <a:srgbClr val="595959"/>
          </a:solidFill>
          <a:ln/>
        </p:spPr>
      </p:sp>
      <p:sp>
        <p:nvSpPr>
          <p:cNvPr id="7" name="Shape 8"/>
          <p:cNvSpPr/>
          <p:nvPr/>
        </p:nvSpPr>
        <p:spPr>
          <a:xfrm>
            <a:off x="563509" y="3449664"/>
            <a:ext cx="404455" cy="404455"/>
          </a:xfrm>
          <a:prstGeom prst="roundRect">
            <a:avLst>
              <a:gd name="adj" fmla="val 6667"/>
            </a:avLst>
          </a:prstGeom>
          <a:solidFill>
            <a:srgbClr val="404040"/>
          </a:solidFill>
          <a:ln/>
        </p:spPr>
        <p:txBody>
          <a:bodyPr/>
          <a:lstStyle/>
          <a:p>
            <a:r>
              <a:rPr lang="en-US" dirty="0" smtClean="0">
                <a:solidFill>
                  <a:schemeClr val="bg1"/>
                </a:solidFill>
              </a:rPr>
              <a:t>2</a:t>
            </a:r>
            <a:endParaRPr lang="en-US" dirty="0">
              <a:solidFill>
                <a:schemeClr val="bg1"/>
              </a:solidFill>
            </a:endParaRPr>
          </a:p>
        </p:txBody>
      </p:sp>
      <p:sp>
        <p:nvSpPr>
          <p:cNvPr id="8" name="Shape 8"/>
          <p:cNvSpPr/>
          <p:nvPr/>
        </p:nvSpPr>
        <p:spPr>
          <a:xfrm>
            <a:off x="602948" y="4804602"/>
            <a:ext cx="404455" cy="404455"/>
          </a:xfrm>
          <a:prstGeom prst="roundRect">
            <a:avLst>
              <a:gd name="adj" fmla="val 6667"/>
            </a:avLst>
          </a:prstGeom>
          <a:solidFill>
            <a:srgbClr val="404040"/>
          </a:solidFill>
          <a:ln/>
        </p:spPr>
        <p:txBody>
          <a:bodyPr/>
          <a:lstStyle/>
          <a:p>
            <a:r>
              <a:rPr lang="en-US" dirty="0" smtClean="0">
                <a:solidFill>
                  <a:schemeClr val="bg1"/>
                </a:solidFill>
              </a:rPr>
              <a:t>3</a:t>
            </a:r>
            <a:endParaRPr lang="en-US" dirty="0">
              <a:solidFill>
                <a:schemeClr val="bg1"/>
              </a:solidFill>
            </a:endParaRPr>
          </a:p>
        </p:txBody>
      </p:sp>
      <p:sp>
        <p:nvSpPr>
          <p:cNvPr id="9" name="Shape 8"/>
          <p:cNvSpPr/>
          <p:nvPr/>
        </p:nvSpPr>
        <p:spPr>
          <a:xfrm>
            <a:off x="621812" y="6453545"/>
            <a:ext cx="404455" cy="404455"/>
          </a:xfrm>
          <a:prstGeom prst="roundRect">
            <a:avLst>
              <a:gd name="adj" fmla="val 6667"/>
            </a:avLst>
          </a:prstGeom>
          <a:solidFill>
            <a:srgbClr val="404040"/>
          </a:solidFill>
          <a:ln/>
        </p:spPr>
        <p:txBody>
          <a:bodyPr/>
          <a:lstStyle/>
          <a:p>
            <a:r>
              <a:rPr lang="en-US" dirty="0" smtClean="0">
                <a:solidFill>
                  <a:schemeClr val="bg1"/>
                </a:solidFill>
              </a:rPr>
              <a:t>4</a:t>
            </a:r>
            <a:endParaRPr lang="en-US" dirty="0">
              <a:solidFill>
                <a:schemeClr val="bg1"/>
              </a:solidFill>
            </a:endParaRPr>
          </a:p>
        </p:txBody>
      </p:sp>
      <p:sp>
        <p:nvSpPr>
          <p:cNvPr id="10" name="Shape 7"/>
          <p:cNvSpPr/>
          <p:nvPr/>
        </p:nvSpPr>
        <p:spPr>
          <a:xfrm>
            <a:off x="849588" y="3629031"/>
            <a:ext cx="629126" cy="22860"/>
          </a:xfrm>
          <a:prstGeom prst="roundRect">
            <a:avLst>
              <a:gd name="adj" fmla="val 117962"/>
            </a:avLst>
          </a:prstGeom>
          <a:solidFill>
            <a:srgbClr val="595959"/>
          </a:solidFill>
          <a:ln/>
        </p:spPr>
      </p:sp>
      <p:sp>
        <p:nvSpPr>
          <p:cNvPr id="11" name="Shape 7"/>
          <p:cNvSpPr/>
          <p:nvPr/>
        </p:nvSpPr>
        <p:spPr>
          <a:xfrm>
            <a:off x="829116" y="4995400"/>
            <a:ext cx="629126" cy="22860"/>
          </a:xfrm>
          <a:prstGeom prst="roundRect">
            <a:avLst>
              <a:gd name="adj" fmla="val 117962"/>
            </a:avLst>
          </a:prstGeom>
          <a:solidFill>
            <a:srgbClr val="595959"/>
          </a:solidFill>
          <a:ln/>
        </p:spPr>
      </p:sp>
      <p:sp>
        <p:nvSpPr>
          <p:cNvPr id="12" name="Shape 7"/>
          <p:cNvSpPr/>
          <p:nvPr/>
        </p:nvSpPr>
        <p:spPr>
          <a:xfrm>
            <a:off x="915888" y="6644342"/>
            <a:ext cx="629126" cy="22860"/>
          </a:xfrm>
          <a:prstGeom prst="roundRect">
            <a:avLst>
              <a:gd name="adj" fmla="val 117962"/>
            </a:avLst>
          </a:prstGeom>
          <a:solidFill>
            <a:srgbClr val="595959"/>
          </a:solidFill>
          <a:ln/>
        </p:spPr>
      </p:sp>
      <p:sp>
        <p:nvSpPr>
          <p:cNvPr id="13" name="TextBox 12"/>
          <p:cNvSpPr txBox="1"/>
          <p:nvPr/>
        </p:nvSpPr>
        <p:spPr>
          <a:xfrm>
            <a:off x="1669783" y="3352800"/>
            <a:ext cx="8839200" cy="1200329"/>
          </a:xfrm>
          <a:prstGeom prst="rect">
            <a:avLst/>
          </a:prstGeom>
          <a:noFill/>
        </p:spPr>
        <p:txBody>
          <a:bodyPr wrap="square" rtlCol="0">
            <a:spAutoFit/>
          </a:bodyPr>
          <a:lstStyle/>
          <a:p>
            <a:r>
              <a:rPr lang="en-US" kern="0" spc="-53" dirty="0" smtClean="0">
                <a:latin typeface="Roboto Mono" pitchFamily="34" charset="0"/>
                <a:ea typeface="Roboto Mono" pitchFamily="34" charset="-122"/>
                <a:cs typeface="Roboto Mono" pitchFamily="34" charset="-120"/>
              </a:rPr>
              <a:t>Social Engineering</a:t>
            </a:r>
          </a:p>
          <a:p>
            <a:r>
              <a:rPr lang="en-US" sz="1400" kern="0" spc="-14" dirty="0" smtClean="0">
                <a:latin typeface="Roboto" pitchFamily="34" charset="0"/>
                <a:ea typeface="Roboto" pitchFamily="34" charset="-122"/>
                <a:cs typeface="Roboto" pitchFamily="34" charset="-120"/>
              </a:rPr>
              <a:t>Attackers use social engineering tactics to trick victims into clicking on malicious links or opening attachments</a:t>
            </a:r>
            <a:r>
              <a:rPr lang="en-US" kern="0" spc="-14" dirty="0" smtClean="0">
                <a:solidFill>
                  <a:srgbClr val="E5E0DF"/>
                </a:solidFill>
                <a:latin typeface="Roboto" pitchFamily="34" charset="0"/>
                <a:ea typeface="Roboto" pitchFamily="34" charset="-122"/>
                <a:cs typeface="Roboto" pitchFamily="34" charset="-120"/>
              </a:rPr>
              <a:t>.</a:t>
            </a:r>
            <a:endParaRPr lang="en-US" dirty="0" smtClean="0"/>
          </a:p>
          <a:p>
            <a:endParaRPr lang="en-US" dirty="0" smtClean="0"/>
          </a:p>
          <a:p>
            <a:endParaRPr lang="en-US" dirty="0"/>
          </a:p>
        </p:txBody>
      </p:sp>
      <p:sp>
        <p:nvSpPr>
          <p:cNvPr id="14" name="TextBox 13"/>
          <p:cNvSpPr txBox="1"/>
          <p:nvPr/>
        </p:nvSpPr>
        <p:spPr>
          <a:xfrm>
            <a:off x="1517383" y="4800214"/>
            <a:ext cx="8686800" cy="1354217"/>
          </a:xfrm>
          <a:prstGeom prst="rect">
            <a:avLst/>
          </a:prstGeom>
          <a:noFill/>
        </p:spPr>
        <p:txBody>
          <a:bodyPr wrap="square" rtlCol="0">
            <a:spAutoFit/>
          </a:bodyPr>
          <a:lstStyle/>
          <a:p>
            <a:r>
              <a:rPr lang="en-US" kern="0" spc="-53" dirty="0" smtClean="0">
                <a:latin typeface="Roboto Mono" pitchFamily="34" charset="0"/>
                <a:ea typeface="Roboto Mono" pitchFamily="34" charset="-122"/>
                <a:cs typeface="Roboto Mono" pitchFamily="34" charset="-120"/>
              </a:rPr>
              <a:t>Exploitation</a:t>
            </a:r>
          </a:p>
          <a:p>
            <a:r>
              <a:rPr lang="en-US" sz="1400" kern="0" spc="-14" dirty="0" smtClean="0">
                <a:latin typeface="Roboto" pitchFamily="34" charset="0"/>
                <a:ea typeface="Roboto" pitchFamily="34" charset="-122"/>
                <a:cs typeface="Roboto" pitchFamily="34" charset="-120"/>
              </a:rPr>
              <a:t>Once a victim clicks on a malicious link or opens a malicious attachment, the attacker can exploit vulnerabilities in the victim's system to install malware or gain access to sensitive information.</a:t>
            </a:r>
            <a:endParaRPr lang="en-US" sz="1400" dirty="0" smtClean="0"/>
          </a:p>
          <a:p>
            <a:endParaRPr lang="en-US" dirty="0" smtClean="0"/>
          </a:p>
          <a:p>
            <a:endParaRPr lang="en-US" dirty="0"/>
          </a:p>
        </p:txBody>
      </p:sp>
      <p:sp>
        <p:nvSpPr>
          <p:cNvPr id="15" name="TextBox 14"/>
          <p:cNvSpPr txBox="1"/>
          <p:nvPr/>
        </p:nvSpPr>
        <p:spPr>
          <a:xfrm>
            <a:off x="1517383" y="6453545"/>
            <a:ext cx="9144000" cy="1354217"/>
          </a:xfrm>
          <a:prstGeom prst="rect">
            <a:avLst/>
          </a:prstGeom>
          <a:noFill/>
        </p:spPr>
        <p:txBody>
          <a:bodyPr wrap="square" rtlCol="0">
            <a:spAutoFit/>
          </a:bodyPr>
          <a:lstStyle/>
          <a:p>
            <a:r>
              <a:rPr lang="en-US" kern="0" spc="-53" dirty="0" smtClean="0">
                <a:latin typeface="Roboto Mono" pitchFamily="34" charset="0"/>
                <a:ea typeface="Roboto Mono" pitchFamily="34" charset="-122"/>
                <a:cs typeface="Roboto Mono" pitchFamily="34" charset="-120"/>
              </a:rPr>
              <a:t>Data Exfiltration</a:t>
            </a:r>
          </a:p>
          <a:p>
            <a:r>
              <a:rPr lang="en-US" sz="1400" kern="0" spc="-14" dirty="0" smtClean="0">
                <a:latin typeface="Roboto" pitchFamily="34" charset="0"/>
                <a:ea typeface="Roboto" pitchFamily="34" charset="-122"/>
                <a:cs typeface="Roboto" pitchFamily="34" charset="-120"/>
              </a:rPr>
              <a:t>The attacker then uses the compromised system to steal data, such as passwords, credit card numbers, or social security numbers, and </a:t>
            </a:r>
            <a:r>
              <a:rPr lang="en-US" sz="1400" kern="0" spc="-14" dirty="0" err="1" smtClean="0">
                <a:latin typeface="Roboto" pitchFamily="34" charset="0"/>
                <a:ea typeface="Roboto" pitchFamily="34" charset="-122"/>
                <a:cs typeface="Roboto" pitchFamily="34" charset="-120"/>
              </a:rPr>
              <a:t>exfiltrate</a:t>
            </a:r>
            <a:r>
              <a:rPr lang="en-US" sz="1400" kern="0" spc="-14" dirty="0" smtClean="0">
                <a:latin typeface="Roboto" pitchFamily="34" charset="0"/>
                <a:ea typeface="Roboto" pitchFamily="34" charset="-122"/>
                <a:cs typeface="Roboto" pitchFamily="34" charset="-120"/>
              </a:rPr>
              <a:t> it to their own systems.</a:t>
            </a:r>
            <a:endParaRPr lang="en-US" sz="1400" dirty="0" smtClean="0"/>
          </a:p>
          <a:p>
            <a:endParaRPr lang="en-US" dirty="0" smtClean="0"/>
          </a:p>
          <a:p>
            <a:endParaRPr lang="en-US" dirty="0"/>
          </a:p>
        </p:txBody>
      </p:sp>
      <p:pic>
        <p:nvPicPr>
          <p:cNvPr id="16" name="Image 0" descr="preencoded.png"/>
          <p:cNvPicPr>
            <a:picLocks noChangeAspect="1"/>
          </p:cNvPicPr>
          <p:nvPr/>
        </p:nvPicPr>
        <p:blipFill>
          <a:blip r:embed="rId2"/>
          <a:stretch>
            <a:fillRect/>
          </a:stretch>
        </p:blipFill>
        <p:spPr>
          <a:xfrm>
            <a:off x="10384214" y="0"/>
            <a:ext cx="4246186" cy="8229600"/>
          </a:xfrm>
          <a:prstGeom prst="rect">
            <a:avLst/>
          </a:prstGeom>
        </p:spPr>
      </p:pic>
    </p:spTree>
    <p:extLst>
      <p:ext uri="{BB962C8B-B14F-4D97-AF65-F5344CB8AC3E}">
        <p14:creationId xmlns:p14="http://schemas.microsoft.com/office/powerpoint/2010/main" val="3825588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2384822"/>
          </a:xfrm>
          <a:prstGeom prst="rect">
            <a:avLst/>
          </a:prstGeom>
        </p:spPr>
      </p:pic>
      <p:sp>
        <p:nvSpPr>
          <p:cNvPr id="3" name="TextBox 2"/>
          <p:cNvSpPr txBox="1"/>
          <p:nvPr/>
        </p:nvSpPr>
        <p:spPr>
          <a:xfrm>
            <a:off x="228600" y="2384822"/>
            <a:ext cx="7772400" cy="946413"/>
          </a:xfrm>
          <a:prstGeom prst="rect">
            <a:avLst/>
          </a:prstGeom>
          <a:noFill/>
        </p:spPr>
        <p:txBody>
          <a:bodyPr wrap="square" rtlCol="0">
            <a:spAutoFit/>
          </a:bodyPr>
          <a:lstStyle/>
          <a:p>
            <a:r>
              <a:rPr lang="en-US" sz="3750" kern="0" spc="-113" dirty="0" smtClean="0">
                <a:latin typeface="Roboto Mono" pitchFamily="34" charset="0"/>
                <a:ea typeface="Roboto Mono" pitchFamily="34" charset="-122"/>
                <a:cs typeface="Roboto Mono" pitchFamily="34" charset="-120"/>
              </a:rPr>
              <a:t>Phishing Techniques</a:t>
            </a:r>
            <a:endParaRPr lang="en-US" sz="3750" dirty="0" smtClean="0"/>
          </a:p>
          <a:p>
            <a:endParaRPr lang="en-US" dirty="0"/>
          </a:p>
        </p:txBody>
      </p:sp>
      <p:sp>
        <p:nvSpPr>
          <p:cNvPr id="4" name="Shape 1"/>
          <p:cNvSpPr/>
          <p:nvPr/>
        </p:nvSpPr>
        <p:spPr>
          <a:xfrm>
            <a:off x="250209" y="5168519"/>
            <a:ext cx="6552128" cy="1709380"/>
          </a:xfrm>
          <a:prstGeom prst="roundRect">
            <a:avLst>
              <a:gd name="adj" fmla="val 1674"/>
            </a:avLst>
          </a:prstGeom>
          <a:solidFill>
            <a:srgbClr val="404040"/>
          </a:solidFill>
          <a:ln/>
        </p:spPr>
      </p:sp>
      <p:sp>
        <p:nvSpPr>
          <p:cNvPr id="5" name="Shape 1"/>
          <p:cNvSpPr/>
          <p:nvPr/>
        </p:nvSpPr>
        <p:spPr>
          <a:xfrm>
            <a:off x="7754203" y="3029803"/>
            <a:ext cx="6552128" cy="1709380"/>
          </a:xfrm>
          <a:prstGeom prst="roundRect">
            <a:avLst>
              <a:gd name="adj" fmla="val 1674"/>
            </a:avLst>
          </a:prstGeom>
          <a:solidFill>
            <a:srgbClr val="404040"/>
          </a:solidFill>
          <a:ln/>
        </p:spPr>
      </p:sp>
      <p:sp>
        <p:nvSpPr>
          <p:cNvPr id="6" name="Shape 1"/>
          <p:cNvSpPr/>
          <p:nvPr/>
        </p:nvSpPr>
        <p:spPr>
          <a:xfrm>
            <a:off x="245660" y="3029803"/>
            <a:ext cx="6552128" cy="1709380"/>
          </a:xfrm>
          <a:prstGeom prst="roundRect">
            <a:avLst>
              <a:gd name="adj" fmla="val 1674"/>
            </a:avLst>
          </a:prstGeom>
          <a:solidFill>
            <a:srgbClr val="404040"/>
          </a:solidFill>
          <a:ln/>
        </p:spPr>
      </p:sp>
      <p:sp>
        <p:nvSpPr>
          <p:cNvPr id="7" name="Shape 1"/>
          <p:cNvSpPr/>
          <p:nvPr/>
        </p:nvSpPr>
        <p:spPr>
          <a:xfrm>
            <a:off x="7720685" y="5152597"/>
            <a:ext cx="6552128" cy="1709380"/>
          </a:xfrm>
          <a:prstGeom prst="roundRect">
            <a:avLst>
              <a:gd name="adj" fmla="val 1674"/>
            </a:avLst>
          </a:prstGeom>
          <a:solidFill>
            <a:srgbClr val="404040"/>
          </a:solidFill>
          <a:ln/>
        </p:spPr>
      </p:sp>
      <p:sp>
        <p:nvSpPr>
          <p:cNvPr id="8" name="TextBox 7"/>
          <p:cNvSpPr txBox="1"/>
          <p:nvPr/>
        </p:nvSpPr>
        <p:spPr>
          <a:xfrm>
            <a:off x="353705" y="3297071"/>
            <a:ext cx="6248400" cy="1061829"/>
          </a:xfrm>
          <a:prstGeom prst="rect">
            <a:avLst/>
          </a:prstGeom>
          <a:noFill/>
        </p:spPr>
        <p:txBody>
          <a:bodyPr wrap="square" rtlCol="0">
            <a:spAutoFit/>
          </a:bodyPr>
          <a:lstStyle/>
          <a:p>
            <a:r>
              <a:rPr lang="en-US" sz="1850" kern="0" spc="-56" dirty="0" smtClean="0">
                <a:solidFill>
                  <a:srgbClr val="E5E0DF"/>
                </a:solidFill>
                <a:latin typeface="Roboto Mono" pitchFamily="34" charset="0"/>
                <a:ea typeface="Roboto Mono" pitchFamily="34" charset="-122"/>
                <a:cs typeface="Roboto Mono" pitchFamily="34" charset="-120"/>
              </a:rPr>
              <a:t>Spoofed Emails</a:t>
            </a:r>
            <a:endParaRPr lang="en-US" sz="1850" dirty="0" smtClean="0"/>
          </a:p>
          <a:p>
            <a:r>
              <a:rPr lang="en-US" sz="1500" kern="0" spc="-15" dirty="0" smtClean="0">
                <a:solidFill>
                  <a:srgbClr val="E5E0DF"/>
                </a:solidFill>
                <a:latin typeface="Roboto" pitchFamily="34" charset="0"/>
                <a:ea typeface="Roboto" pitchFamily="34" charset="-122"/>
                <a:cs typeface="Roboto" pitchFamily="34" charset="-120"/>
              </a:rPr>
              <a:t>Attackers often create fake emails that appear to be from legitimate sources, such as banks, online retailers, or government agencies, by spoofing the sender's email address</a:t>
            </a:r>
            <a:endParaRPr lang="en-US" sz="1500" dirty="0"/>
          </a:p>
        </p:txBody>
      </p:sp>
      <p:sp>
        <p:nvSpPr>
          <p:cNvPr id="9" name="TextBox 8"/>
          <p:cNvSpPr txBox="1"/>
          <p:nvPr/>
        </p:nvSpPr>
        <p:spPr>
          <a:xfrm>
            <a:off x="8001000" y="3204738"/>
            <a:ext cx="6096000" cy="1569660"/>
          </a:xfrm>
          <a:prstGeom prst="rect">
            <a:avLst/>
          </a:prstGeom>
          <a:noFill/>
        </p:spPr>
        <p:txBody>
          <a:bodyPr wrap="square" rtlCol="0">
            <a:spAutoFit/>
          </a:bodyPr>
          <a:lstStyle/>
          <a:p>
            <a:r>
              <a:rPr lang="en-US" sz="1850" kern="0" spc="-56" dirty="0" smtClean="0">
                <a:solidFill>
                  <a:srgbClr val="E5E0DF"/>
                </a:solidFill>
                <a:latin typeface="Roboto Mono" pitchFamily="34" charset="0"/>
                <a:ea typeface="Roboto Mono" pitchFamily="34" charset="-122"/>
                <a:cs typeface="Roboto Mono" pitchFamily="34" charset="-120"/>
              </a:rPr>
              <a:t>Fake Websites</a:t>
            </a:r>
            <a:endParaRPr lang="en-US" sz="1850" dirty="0" smtClean="0"/>
          </a:p>
          <a:p>
            <a:r>
              <a:rPr lang="en-US" sz="1500" kern="0" spc="-15" dirty="0" smtClean="0">
                <a:solidFill>
                  <a:srgbClr val="E5E0DF"/>
                </a:solidFill>
                <a:latin typeface="Roboto" pitchFamily="34" charset="0"/>
                <a:ea typeface="Roboto" pitchFamily="34" charset="-122"/>
                <a:cs typeface="Roboto" pitchFamily="34" charset="-120"/>
              </a:rPr>
              <a:t>Attackers create fake websites that mimic the look and feel of legitimate websites, such as banks, online retailers, or social media platforms, to trick victims into providing their login credentials or other sensitive information.</a:t>
            </a:r>
            <a:endParaRPr lang="en-US" sz="1500" dirty="0" smtClean="0"/>
          </a:p>
          <a:p>
            <a:endParaRPr lang="en-US" dirty="0"/>
          </a:p>
        </p:txBody>
      </p:sp>
      <p:sp>
        <p:nvSpPr>
          <p:cNvPr id="10" name="TextBox 9"/>
          <p:cNvSpPr txBox="1"/>
          <p:nvPr/>
        </p:nvSpPr>
        <p:spPr>
          <a:xfrm>
            <a:off x="250209" y="5337873"/>
            <a:ext cx="6248400" cy="1338828"/>
          </a:xfrm>
          <a:prstGeom prst="rect">
            <a:avLst/>
          </a:prstGeom>
          <a:noFill/>
        </p:spPr>
        <p:txBody>
          <a:bodyPr wrap="square" rtlCol="0">
            <a:spAutoFit/>
          </a:bodyPr>
          <a:lstStyle/>
          <a:p>
            <a:r>
              <a:rPr lang="en-US" sz="1850" kern="0" spc="-56" dirty="0" smtClean="0">
                <a:solidFill>
                  <a:srgbClr val="E5E0DF"/>
                </a:solidFill>
                <a:latin typeface="Roboto Mono" pitchFamily="34" charset="0"/>
                <a:ea typeface="Roboto Mono" pitchFamily="34" charset="-122"/>
                <a:cs typeface="Roboto Mono" pitchFamily="34" charset="-120"/>
              </a:rPr>
              <a:t>Social Engineering</a:t>
            </a:r>
            <a:endParaRPr lang="en-US" sz="1850" dirty="0" smtClean="0"/>
          </a:p>
          <a:p>
            <a:r>
              <a:rPr lang="en-US" sz="1500" kern="0" spc="-15" dirty="0" smtClean="0">
                <a:solidFill>
                  <a:srgbClr val="E5E0DF"/>
                </a:solidFill>
                <a:latin typeface="Roboto" pitchFamily="34" charset="0"/>
                <a:ea typeface="Roboto" pitchFamily="34" charset="-122"/>
                <a:cs typeface="Roboto" pitchFamily="34" charset="-120"/>
              </a:rPr>
              <a:t>Attackers use social engineering tactics to manipulate victims into clicking on malicious links or opening attachments by creating a sense of urgency, scarcity, or fear.</a:t>
            </a:r>
            <a:endParaRPr lang="en-US" sz="1500" dirty="0" smtClean="0"/>
          </a:p>
          <a:p>
            <a:endParaRPr lang="en-US" dirty="0"/>
          </a:p>
        </p:txBody>
      </p:sp>
      <p:sp>
        <p:nvSpPr>
          <p:cNvPr id="11" name="TextBox 10"/>
          <p:cNvSpPr txBox="1"/>
          <p:nvPr/>
        </p:nvSpPr>
        <p:spPr>
          <a:xfrm>
            <a:off x="7894361" y="5337873"/>
            <a:ext cx="6271812" cy="1272143"/>
          </a:xfrm>
          <a:prstGeom prst="rect">
            <a:avLst/>
          </a:prstGeom>
          <a:noFill/>
        </p:spPr>
        <p:txBody>
          <a:bodyPr wrap="square" rtlCol="0">
            <a:spAutoFit/>
          </a:bodyPr>
          <a:lstStyle/>
          <a:p>
            <a:pPr>
              <a:lnSpc>
                <a:spcPts val="2300"/>
              </a:lnSpc>
            </a:pPr>
            <a:r>
              <a:rPr lang="en-US" sz="1850" kern="0" spc="-56" dirty="0" smtClean="0">
                <a:solidFill>
                  <a:srgbClr val="E5E0DF"/>
                </a:solidFill>
                <a:latin typeface="Roboto Mono" pitchFamily="34" charset="0"/>
                <a:ea typeface="Roboto Mono" pitchFamily="34" charset="-122"/>
                <a:cs typeface="Roboto Mono" pitchFamily="34" charset="-120"/>
              </a:rPr>
              <a:t>Malware</a:t>
            </a:r>
          </a:p>
          <a:p>
            <a:pPr>
              <a:lnSpc>
                <a:spcPts val="2300"/>
              </a:lnSpc>
            </a:pPr>
            <a:r>
              <a:rPr lang="en-US" sz="1500" kern="0" spc="-15" dirty="0" smtClean="0">
                <a:solidFill>
                  <a:srgbClr val="E5E0DF"/>
                </a:solidFill>
                <a:latin typeface="Roboto" pitchFamily="34" charset="0"/>
                <a:ea typeface="Roboto" pitchFamily="34" charset="-122"/>
                <a:cs typeface="Roboto" pitchFamily="34" charset="-120"/>
              </a:rPr>
              <a:t>Attackers may use malware, such as </a:t>
            </a:r>
            <a:r>
              <a:rPr lang="en-US" sz="1500" kern="0" spc="-15" dirty="0" err="1" smtClean="0">
                <a:solidFill>
                  <a:srgbClr val="E5E0DF"/>
                </a:solidFill>
                <a:latin typeface="Roboto" pitchFamily="34" charset="0"/>
                <a:ea typeface="Roboto" pitchFamily="34" charset="-122"/>
                <a:cs typeface="Roboto" pitchFamily="34" charset="-120"/>
              </a:rPr>
              <a:t>keyloggers</a:t>
            </a:r>
            <a:r>
              <a:rPr lang="en-US" sz="1500" kern="0" spc="-15" dirty="0" smtClean="0">
                <a:solidFill>
                  <a:srgbClr val="E5E0DF"/>
                </a:solidFill>
                <a:latin typeface="Roboto" pitchFamily="34" charset="0"/>
                <a:ea typeface="Roboto" pitchFamily="34" charset="-122"/>
                <a:cs typeface="Roboto" pitchFamily="34" charset="-120"/>
              </a:rPr>
              <a:t>, to steal sensitive information from a victim's computer without their knowledge.</a:t>
            </a:r>
            <a:endParaRPr lang="en-US" sz="1500" dirty="0" smtClean="0"/>
          </a:p>
          <a:p>
            <a:pPr>
              <a:lnSpc>
                <a:spcPts val="2300"/>
              </a:lnSpc>
            </a:pPr>
            <a:endParaRPr lang="en-US" dirty="0"/>
          </a:p>
        </p:txBody>
      </p:sp>
    </p:spTree>
    <p:extLst>
      <p:ext uri="{BB962C8B-B14F-4D97-AF65-F5344CB8AC3E}">
        <p14:creationId xmlns:p14="http://schemas.microsoft.com/office/powerpoint/2010/main" val="3405030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964" y="2846608"/>
            <a:ext cx="11811000" cy="1054135"/>
          </a:xfrm>
          <a:prstGeom prst="rect">
            <a:avLst/>
          </a:prstGeom>
          <a:noFill/>
        </p:spPr>
        <p:txBody>
          <a:bodyPr wrap="square" rtlCol="0">
            <a:spAutoFit/>
          </a:bodyPr>
          <a:lstStyle/>
          <a:p>
            <a:r>
              <a:rPr lang="en-US" sz="4450" kern="0" spc="-134" dirty="0" smtClean="0">
                <a:latin typeface="Roboto Mono" pitchFamily="34" charset="0"/>
                <a:ea typeface="Roboto Mono" pitchFamily="34" charset="-122"/>
                <a:cs typeface="Roboto Mono" pitchFamily="34" charset="-120"/>
              </a:rPr>
              <a:t>Identifying Phishing Attempts</a:t>
            </a:r>
            <a:endParaRPr lang="en-US" sz="4450" dirty="0" smtClean="0"/>
          </a:p>
          <a:p>
            <a:endParaRPr lang="en-US" dirty="0"/>
          </a:p>
        </p:txBody>
      </p:sp>
      <p:sp>
        <p:nvSpPr>
          <p:cNvPr id="3" name="TextBox 2"/>
          <p:cNvSpPr txBox="1"/>
          <p:nvPr/>
        </p:nvSpPr>
        <p:spPr>
          <a:xfrm>
            <a:off x="762000" y="3810000"/>
            <a:ext cx="3657600" cy="2708434"/>
          </a:xfrm>
          <a:prstGeom prst="rect">
            <a:avLst/>
          </a:prstGeom>
          <a:noFill/>
        </p:spPr>
        <p:txBody>
          <a:bodyPr wrap="square" rtlCol="0">
            <a:spAutoFit/>
          </a:bodyPr>
          <a:lstStyle/>
          <a:p>
            <a:r>
              <a:rPr lang="en-US" sz="2200" kern="0" spc="-67" dirty="0" smtClean="0">
                <a:latin typeface="Roboto Mono" pitchFamily="34" charset="0"/>
                <a:ea typeface="Roboto Mono" pitchFamily="34" charset="-122"/>
                <a:cs typeface="Roboto Mono" pitchFamily="34" charset="-120"/>
              </a:rPr>
              <a:t>Check the Sender's Email Address</a:t>
            </a:r>
          </a:p>
          <a:p>
            <a:endParaRPr lang="en-US" kern="0" spc="-18" dirty="0" smtClean="0">
              <a:latin typeface="Roboto" pitchFamily="34" charset="0"/>
              <a:ea typeface="Roboto" pitchFamily="34" charset="-122"/>
              <a:cs typeface="Roboto" pitchFamily="34" charset="-120"/>
            </a:endParaRPr>
          </a:p>
          <a:p>
            <a:r>
              <a:rPr lang="en-US" kern="0" spc="-18" dirty="0" smtClean="0">
                <a:latin typeface="Roboto" pitchFamily="34" charset="0"/>
                <a:ea typeface="Roboto" pitchFamily="34" charset="-122"/>
                <a:cs typeface="Roboto" pitchFamily="34" charset="-120"/>
              </a:rPr>
              <a:t>Be wary of emails from unfamiliar senders or senders with email addresses that look similar to but not exactly like legitimate sources.</a:t>
            </a:r>
            <a:endParaRPr lang="en-US" dirty="0" smtClean="0"/>
          </a:p>
          <a:p>
            <a:endParaRPr lang="en-US" dirty="0" smtClean="0"/>
          </a:p>
          <a:p>
            <a:endParaRPr lang="en-US" dirty="0"/>
          </a:p>
        </p:txBody>
      </p:sp>
      <p:sp>
        <p:nvSpPr>
          <p:cNvPr id="4" name="TextBox 3"/>
          <p:cNvSpPr txBox="1"/>
          <p:nvPr/>
        </p:nvSpPr>
        <p:spPr>
          <a:xfrm>
            <a:off x="4800600" y="3810000"/>
            <a:ext cx="3733800" cy="2154436"/>
          </a:xfrm>
          <a:prstGeom prst="rect">
            <a:avLst/>
          </a:prstGeom>
          <a:noFill/>
        </p:spPr>
        <p:txBody>
          <a:bodyPr wrap="square" rtlCol="0">
            <a:spAutoFit/>
          </a:bodyPr>
          <a:lstStyle/>
          <a:p>
            <a:r>
              <a:rPr lang="en-US" sz="2200" kern="0" spc="-67" dirty="0">
                <a:latin typeface="Roboto Mono" pitchFamily="34" charset="0"/>
                <a:ea typeface="Roboto Mono" pitchFamily="34" charset="-122"/>
                <a:cs typeface="Roboto Mono" pitchFamily="34" charset="-120"/>
              </a:rPr>
              <a:t>Look for Misspellings and Grammatical Errors</a:t>
            </a:r>
            <a:endParaRPr lang="en-US" sz="2200" dirty="0"/>
          </a:p>
          <a:p>
            <a:endParaRPr lang="en-US" kern="0" spc="-18" dirty="0" smtClean="0">
              <a:latin typeface="Roboto" pitchFamily="34" charset="0"/>
              <a:ea typeface="Roboto" pitchFamily="34" charset="-122"/>
              <a:cs typeface="Roboto" pitchFamily="34" charset="-120"/>
            </a:endParaRPr>
          </a:p>
          <a:p>
            <a:r>
              <a:rPr lang="en-US" kern="0" spc="-18" dirty="0" smtClean="0">
                <a:latin typeface="Roboto" pitchFamily="34" charset="0"/>
                <a:ea typeface="Roboto" pitchFamily="34" charset="-122"/>
                <a:cs typeface="Roboto" pitchFamily="34" charset="-120"/>
              </a:rPr>
              <a:t>Phishing </a:t>
            </a:r>
            <a:r>
              <a:rPr lang="en-US" kern="0" spc="-18" dirty="0">
                <a:latin typeface="Roboto" pitchFamily="34" charset="0"/>
                <a:ea typeface="Roboto" pitchFamily="34" charset="-122"/>
                <a:cs typeface="Roboto" pitchFamily="34" charset="-120"/>
              </a:rPr>
              <a:t>emails often contain misspellings, grammatical errors, or unusual language, which can be a sign that the email is not legitimate</a:t>
            </a:r>
            <a:endParaRPr lang="en-US" dirty="0"/>
          </a:p>
        </p:txBody>
      </p:sp>
      <p:sp>
        <p:nvSpPr>
          <p:cNvPr id="5" name="TextBox 4"/>
          <p:cNvSpPr txBox="1"/>
          <p:nvPr/>
        </p:nvSpPr>
        <p:spPr>
          <a:xfrm>
            <a:off x="9067800" y="3810000"/>
            <a:ext cx="3962400" cy="3108543"/>
          </a:xfrm>
          <a:prstGeom prst="rect">
            <a:avLst/>
          </a:prstGeom>
          <a:noFill/>
        </p:spPr>
        <p:txBody>
          <a:bodyPr wrap="square" rtlCol="0">
            <a:spAutoFit/>
          </a:bodyPr>
          <a:lstStyle/>
          <a:p>
            <a:r>
              <a:rPr lang="en-US" sz="2200" kern="0" spc="-67" dirty="0">
                <a:latin typeface="Roboto Mono" pitchFamily="34" charset="0"/>
                <a:ea typeface="Roboto Mono" pitchFamily="34" charset="-122"/>
                <a:cs typeface="Roboto Mono" pitchFamily="34" charset="-120"/>
              </a:rPr>
              <a:t>Hover Over Links Before </a:t>
            </a:r>
            <a:r>
              <a:rPr lang="en-US" sz="2200" kern="0" spc="-67" dirty="0" smtClean="0">
                <a:latin typeface="Roboto Mono" pitchFamily="34" charset="0"/>
                <a:ea typeface="Roboto Mono" pitchFamily="34" charset="-122"/>
                <a:cs typeface="Roboto Mono" pitchFamily="34" charset="-120"/>
              </a:rPr>
              <a:t>Clicking</a:t>
            </a:r>
          </a:p>
          <a:p>
            <a:endParaRPr lang="en-US" sz="2200" kern="0" spc="-67" dirty="0">
              <a:latin typeface="Roboto Mono" pitchFamily="34" charset="0"/>
              <a:ea typeface="Roboto Mono" pitchFamily="34" charset="-122"/>
            </a:endParaRPr>
          </a:p>
          <a:p>
            <a:r>
              <a:rPr lang="en-US" kern="0" spc="-18" dirty="0">
                <a:latin typeface="Roboto" pitchFamily="34" charset="0"/>
                <a:ea typeface="Roboto" pitchFamily="34" charset="-122"/>
                <a:cs typeface="Roboto" pitchFamily="34" charset="-120"/>
              </a:rPr>
              <a:t>Before clicking on any link in an email, hover over it to see the actual URL. If the URL looks suspicious or doesn't match the expected URL, don't click on it.</a:t>
            </a:r>
            <a:endParaRPr lang="en-US" dirty="0"/>
          </a:p>
          <a:p>
            <a:endParaRPr lang="en-US" sz="2200" dirty="0"/>
          </a:p>
          <a:p>
            <a:endParaRPr lang="en-US" dirty="0"/>
          </a:p>
        </p:txBody>
      </p:sp>
      <p:pic>
        <p:nvPicPr>
          <p:cNvPr id="6" name="Image 0" descr="preencoded.png"/>
          <p:cNvPicPr>
            <a:picLocks noChangeAspect="1"/>
          </p:cNvPicPr>
          <p:nvPr/>
        </p:nvPicPr>
        <p:blipFill>
          <a:blip r:embed="rId2"/>
          <a:stretch>
            <a:fillRect/>
          </a:stretch>
        </p:blipFill>
        <p:spPr>
          <a:xfrm>
            <a:off x="0" y="0"/>
            <a:ext cx="14630400" cy="2835235"/>
          </a:xfrm>
          <a:prstGeom prst="rect">
            <a:avLst/>
          </a:prstGeom>
        </p:spPr>
      </p:pic>
    </p:spTree>
    <p:extLst>
      <p:ext uri="{BB962C8B-B14F-4D97-AF65-F5344CB8AC3E}">
        <p14:creationId xmlns:p14="http://schemas.microsoft.com/office/powerpoint/2010/main" val="1903861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883212"/>
          </a:xfrm>
          <a:prstGeom prst="rect">
            <a:avLst/>
          </a:prstGeom>
        </p:spPr>
      </p:pic>
      <p:sp>
        <p:nvSpPr>
          <p:cNvPr id="3" name="TextBox 2"/>
          <p:cNvSpPr txBox="1"/>
          <p:nvPr/>
        </p:nvSpPr>
        <p:spPr>
          <a:xfrm>
            <a:off x="914400" y="1966428"/>
            <a:ext cx="10210800" cy="984885"/>
          </a:xfrm>
          <a:prstGeom prst="rect">
            <a:avLst/>
          </a:prstGeom>
          <a:noFill/>
        </p:spPr>
        <p:txBody>
          <a:bodyPr wrap="square" rtlCol="0">
            <a:spAutoFit/>
          </a:bodyPr>
          <a:lstStyle/>
          <a:p>
            <a:r>
              <a:rPr lang="en-US" sz="2900" kern="0" spc="-89" dirty="0">
                <a:latin typeface="Roboto Mono" pitchFamily="34" charset="0"/>
                <a:ea typeface="Roboto Mono" pitchFamily="34" charset="-122"/>
                <a:cs typeface="Roboto Mono" pitchFamily="34" charset="-120"/>
              </a:rPr>
              <a:t>Protecting Against Phishing</a:t>
            </a:r>
            <a:endParaRPr lang="en-US" sz="2900" dirty="0"/>
          </a:p>
          <a:p>
            <a:endParaRPr lang="en-US" sz="2900" dirty="0"/>
          </a:p>
        </p:txBody>
      </p:sp>
      <p:sp>
        <p:nvSpPr>
          <p:cNvPr id="4" name="TextBox 3"/>
          <p:cNvSpPr txBox="1"/>
          <p:nvPr/>
        </p:nvSpPr>
        <p:spPr>
          <a:xfrm>
            <a:off x="1371600" y="2667000"/>
            <a:ext cx="8915400" cy="2123658"/>
          </a:xfrm>
          <a:prstGeom prst="rect">
            <a:avLst/>
          </a:prstGeom>
          <a:noFill/>
        </p:spPr>
        <p:txBody>
          <a:bodyPr wrap="square" rtlCol="0">
            <a:spAutoFit/>
          </a:bodyPr>
          <a:lstStyle/>
          <a:p>
            <a:r>
              <a:rPr lang="en-US" sz="2400" dirty="0"/>
              <a:t>User </a:t>
            </a:r>
            <a:r>
              <a:rPr lang="en-US" sz="2400" dirty="0" smtClean="0"/>
              <a:t>education</a:t>
            </a:r>
          </a:p>
          <a:p>
            <a:endParaRPr lang="en-US" dirty="0" smtClean="0"/>
          </a:p>
          <a:p>
            <a:r>
              <a:rPr lang="en-US" dirty="0" smtClean="0"/>
              <a:t>One </a:t>
            </a:r>
            <a:r>
              <a:rPr lang="en-US" dirty="0"/>
              <a:t>way to protect your organization from phishing is user education. Education should involve all employees. High-level executives are often a target. Teach them how to recognize a phishing email and what to do when they receive one. Simulation exercises are also key for assessing how your employees react to a staged phishing attack.</a:t>
            </a:r>
          </a:p>
          <a:p>
            <a:endParaRPr lang="en-US" dirty="0"/>
          </a:p>
        </p:txBody>
      </p:sp>
      <p:pic>
        <p:nvPicPr>
          <p:cNvPr id="5" name="Image 1" descr="preencoded.png"/>
          <p:cNvPicPr>
            <a:picLocks noChangeAspect="1"/>
          </p:cNvPicPr>
          <p:nvPr/>
        </p:nvPicPr>
        <p:blipFill>
          <a:blip r:embed="rId3"/>
          <a:stretch>
            <a:fillRect/>
          </a:stretch>
        </p:blipFill>
        <p:spPr>
          <a:xfrm>
            <a:off x="618411" y="2690884"/>
            <a:ext cx="753189" cy="1652516"/>
          </a:xfrm>
          <a:prstGeom prst="rect">
            <a:avLst/>
          </a:prstGeom>
        </p:spPr>
      </p:pic>
      <p:pic>
        <p:nvPicPr>
          <p:cNvPr id="6" name="Image 2" descr="preencoded.png"/>
          <p:cNvPicPr>
            <a:picLocks noChangeAspect="1"/>
          </p:cNvPicPr>
          <p:nvPr/>
        </p:nvPicPr>
        <p:blipFill>
          <a:blip r:embed="rId4"/>
          <a:stretch>
            <a:fillRect/>
          </a:stretch>
        </p:blipFill>
        <p:spPr>
          <a:xfrm>
            <a:off x="642295" y="4952999"/>
            <a:ext cx="753189" cy="1684317"/>
          </a:xfrm>
          <a:prstGeom prst="rect">
            <a:avLst/>
          </a:prstGeom>
        </p:spPr>
      </p:pic>
      <p:sp>
        <p:nvSpPr>
          <p:cNvPr id="10" name="TextBox 9"/>
          <p:cNvSpPr txBox="1"/>
          <p:nvPr/>
        </p:nvSpPr>
        <p:spPr>
          <a:xfrm>
            <a:off x="1505803" y="4790658"/>
            <a:ext cx="9525000" cy="1846659"/>
          </a:xfrm>
          <a:prstGeom prst="rect">
            <a:avLst/>
          </a:prstGeom>
          <a:noFill/>
        </p:spPr>
        <p:txBody>
          <a:bodyPr wrap="square" rtlCol="0">
            <a:spAutoFit/>
          </a:bodyPr>
          <a:lstStyle/>
          <a:p>
            <a:r>
              <a:rPr lang="en-US" sz="2400" dirty="0"/>
              <a:t>Security technology</a:t>
            </a:r>
          </a:p>
          <a:p>
            <a:endParaRPr lang="en-US" dirty="0" smtClean="0"/>
          </a:p>
          <a:p>
            <a:r>
              <a:rPr lang="en-US" dirty="0" smtClean="0"/>
              <a:t>No </a:t>
            </a:r>
            <a:r>
              <a:rPr lang="en-US" dirty="0"/>
              <a:t>single </a:t>
            </a:r>
            <a:r>
              <a:rPr lang="en-US" dirty="0" err="1"/>
              <a:t>cybersecurity</a:t>
            </a:r>
            <a:r>
              <a:rPr lang="en-US" dirty="0"/>
              <a:t> technology can prevent phishing attacks. Instead, organizations must take a layered approach to reduce the number of attacks and lessen their impact when they do occur. </a:t>
            </a:r>
            <a:r>
              <a:rPr lang="en-US" dirty="0">
                <a:hlinkClick r:id="rId5"/>
              </a:rPr>
              <a:t>Network security technologies</a:t>
            </a:r>
            <a:r>
              <a:rPr lang="en-US" dirty="0"/>
              <a:t> that should be implemented include email and web security, malware protection, user behavior monitoring, and access control.</a:t>
            </a:r>
          </a:p>
        </p:txBody>
      </p:sp>
    </p:spTree>
    <p:extLst>
      <p:ext uri="{BB962C8B-B14F-4D97-AF65-F5344CB8AC3E}">
        <p14:creationId xmlns:p14="http://schemas.microsoft.com/office/powerpoint/2010/main" val="911725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18197" y="-381000"/>
            <a:ext cx="5486400" cy="8229600"/>
          </a:xfrm>
          <a:prstGeom prst="rect">
            <a:avLst/>
          </a:prstGeom>
        </p:spPr>
      </p:pic>
      <p:sp>
        <p:nvSpPr>
          <p:cNvPr id="3" name="TextBox 2"/>
          <p:cNvSpPr txBox="1"/>
          <p:nvPr/>
        </p:nvSpPr>
        <p:spPr>
          <a:xfrm>
            <a:off x="6329259" y="699448"/>
            <a:ext cx="7391400" cy="1495281"/>
          </a:xfrm>
          <a:prstGeom prst="rect">
            <a:avLst/>
          </a:prstGeom>
          <a:noFill/>
        </p:spPr>
        <p:txBody>
          <a:bodyPr wrap="square" rtlCol="0">
            <a:spAutoFit/>
          </a:bodyPr>
          <a:lstStyle/>
          <a:p>
            <a:r>
              <a:rPr lang="en-US" sz="4450" kern="0" spc="-134" dirty="0" smtClean="0">
                <a:latin typeface="Roboto Mono" pitchFamily="34" charset="0"/>
                <a:ea typeface="Roboto Mono" pitchFamily="34" charset="-122"/>
                <a:cs typeface="Roboto Mono" pitchFamily="34" charset="-120"/>
              </a:rPr>
              <a:t>Phishing  </a:t>
            </a:r>
            <a:r>
              <a:rPr lang="en-US" sz="4450" kern="0" spc="-134" dirty="0">
                <a:latin typeface="Roboto Mono" pitchFamily="34" charset="0"/>
                <a:ea typeface="Roboto Mono" pitchFamily="34" charset="-122"/>
                <a:cs typeface="Roboto Mono" pitchFamily="34" charset="-120"/>
              </a:rPr>
              <a:t>Statistics</a:t>
            </a:r>
            <a:endParaRPr lang="en-US" sz="4450" dirty="0"/>
          </a:p>
          <a:p>
            <a:endParaRPr lang="en-US" sz="4450" dirty="0"/>
          </a:p>
        </p:txBody>
      </p:sp>
      <p:sp>
        <p:nvSpPr>
          <p:cNvPr id="5" name="Shape 1"/>
          <p:cNvSpPr/>
          <p:nvPr/>
        </p:nvSpPr>
        <p:spPr>
          <a:xfrm>
            <a:off x="6248399" y="1923058"/>
            <a:ext cx="7556421" cy="2616518"/>
          </a:xfrm>
          <a:prstGeom prst="roundRect">
            <a:avLst>
              <a:gd name="adj" fmla="val 1300"/>
            </a:avLst>
          </a:prstGeom>
          <a:noFill/>
          <a:ln w="7620">
            <a:solidFill>
              <a:srgbClr val="FFFFFF">
                <a:alpha val="24000"/>
              </a:srgbClr>
            </a:solidFill>
            <a:prstDash val="solid"/>
          </a:ln>
        </p:spPr>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479" y="1651883"/>
            <a:ext cx="8306959" cy="4444117"/>
          </a:xfrm>
          <a:prstGeom prst="rect">
            <a:avLst/>
          </a:prstGeom>
        </p:spPr>
      </p:pic>
      <p:sp>
        <p:nvSpPr>
          <p:cNvPr id="9" name="TextBox 8"/>
          <p:cNvSpPr txBox="1"/>
          <p:nvPr/>
        </p:nvSpPr>
        <p:spPr>
          <a:xfrm>
            <a:off x="6329259" y="6248400"/>
            <a:ext cx="7849179" cy="923330"/>
          </a:xfrm>
          <a:prstGeom prst="rect">
            <a:avLst/>
          </a:prstGeom>
          <a:noFill/>
        </p:spPr>
        <p:txBody>
          <a:bodyPr wrap="square" rtlCol="0">
            <a:spAutoFit/>
          </a:bodyPr>
          <a:lstStyle/>
          <a:p>
            <a:r>
              <a:rPr lang="en-US" kern="0" spc="-18" dirty="0">
                <a:latin typeface="Roboto" pitchFamily="34" charset="0"/>
                <a:ea typeface="Roboto" pitchFamily="34" charset="-122"/>
                <a:cs typeface="Roboto" pitchFamily="34" charset="-120"/>
              </a:rPr>
              <a:t>The number of phishing attacks is increasing every year, with attackers continually developing new techniques to deceive victims.</a:t>
            </a:r>
            <a:endParaRPr lang="en-US" dirty="0"/>
          </a:p>
          <a:p>
            <a:endParaRPr lang="en-US" dirty="0"/>
          </a:p>
        </p:txBody>
      </p:sp>
    </p:spTree>
    <p:extLst>
      <p:ext uri="{BB962C8B-B14F-4D97-AF65-F5344CB8AC3E}">
        <p14:creationId xmlns:p14="http://schemas.microsoft.com/office/powerpoint/2010/main" val="2768779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9144000" y="-304800"/>
            <a:ext cx="5486400" cy="8534400"/>
          </a:xfrm>
          <a:prstGeom prst="rect">
            <a:avLst/>
          </a:prstGeom>
        </p:spPr>
      </p:pic>
      <p:sp>
        <p:nvSpPr>
          <p:cNvPr id="3" name="TextBox 2"/>
          <p:cNvSpPr txBox="1"/>
          <p:nvPr/>
        </p:nvSpPr>
        <p:spPr>
          <a:xfrm>
            <a:off x="457200" y="838200"/>
            <a:ext cx="8229600" cy="984885"/>
          </a:xfrm>
          <a:prstGeom prst="rect">
            <a:avLst/>
          </a:prstGeom>
          <a:noFill/>
        </p:spPr>
        <p:txBody>
          <a:bodyPr wrap="square" rtlCol="0">
            <a:spAutoFit/>
          </a:bodyPr>
          <a:lstStyle/>
          <a:p>
            <a:r>
              <a:rPr lang="en-US" sz="4000" kern="0" spc="-122" dirty="0">
                <a:latin typeface="Roboto Mono" pitchFamily="34" charset="0"/>
                <a:ea typeface="Roboto Mono" pitchFamily="34" charset="-122"/>
                <a:cs typeface="Roboto Mono" pitchFamily="34" charset="-120"/>
              </a:rPr>
              <a:t>Phishing Awareness and Training</a:t>
            </a:r>
            <a:endParaRPr lang="en-US" sz="4000" dirty="0"/>
          </a:p>
          <a:p>
            <a:endParaRPr lang="en-US" dirty="0"/>
          </a:p>
        </p:txBody>
      </p:sp>
      <p:sp>
        <p:nvSpPr>
          <p:cNvPr id="4" name="Shape 1"/>
          <p:cNvSpPr/>
          <p:nvPr/>
        </p:nvSpPr>
        <p:spPr>
          <a:xfrm>
            <a:off x="225623" y="4886164"/>
            <a:ext cx="463153" cy="463153"/>
          </a:xfrm>
          <a:prstGeom prst="roundRect">
            <a:avLst>
              <a:gd name="adj" fmla="val 6667"/>
            </a:avLst>
          </a:prstGeom>
          <a:solidFill>
            <a:srgbClr val="404040"/>
          </a:solidFill>
          <a:ln/>
        </p:spPr>
        <p:txBody>
          <a:bodyPr/>
          <a:lstStyle/>
          <a:p>
            <a:r>
              <a:rPr lang="en-US" dirty="0" smtClean="0">
                <a:solidFill>
                  <a:schemeClr val="bg1"/>
                </a:solidFill>
              </a:rPr>
              <a:t>3</a:t>
            </a:r>
            <a:endParaRPr lang="en-US" dirty="0">
              <a:solidFill>
                <a:schemeClr val="bg1"/>
              </a:solidFill>
            </a:endParaRPr>
          </a:p>
        </p:txBody>
      </p:sp>
      <p:sp>
        <p:nvSpPr>
          <p:cNvPr id="5" name="Shape 1"/>
          <p:cNvSpPr/>
          <p:nvPr/>
        </p:nvSpPr>
        <p:spPr>
          <a:xfrm>
            <a:off x="4873823" y="4800600"/>
            <a:ext cx="463153" cy="463153"/>
          </a:xfrm>
          <a:prstGeom prst="roundRect">
            <a:avLst>
              <a:gd name="adj" fmla="val 6667"/>
            </a:avLst>
          </a:prstGeom>
          <a:solidFill>
            <a:srgbClr val="404040"/>
          </a:solidFill>
          <a:ln/>
        </p:spPr>
        <p:txBody>
          <a:bodyPr/>
          <a:lstStyle/>
          <a:p>
            <a:r>
              <a:rPr lang="en-US" dirty="0" smtClean="0">
                <a:solidFill>
                  <a:schemeClr val="bg1"/>
                </a:solidFill>
              </a:rPr>
              <a:t>4</a:t>
            </a:r>
            <a:endParaRPr lang="en-US" dirty="0">
              <a:solidFill>
                <a:schemeClr val="bg1"/>
              </a:solidFill>
            </a:endParaRPr>
          </a:p>
        </p:txBody>
      </p:sp>
      <p:sp>
        <p:nvSpPr>
          <p:cNvPr id="6" name="Shape 1"/>
          <p:cNvSpPr/>
          <p:nvPr/>
        </p:nvSpPr>
        <p:spPr>
          <a:xfrm>
            <a:off x="4718446" y="1716352"/>
            <a:ext cx="463153" cy="463153"/>
          </a:xfrm>
          <a:prstGeom prst="roundRect">
            <a:avLst>
              <a:gd name="adj" fmla="val 6667"/>
            </a:avLst>
          </a:prstGeom>
          <a:solidFill>
            <a:srgbClr val="404040"/>
          </a:solidFill>
          <a:ln/>
        </p:spPr>
        <p:txBody>
          <a:bodyPr/>
          <a:lstStyle/>
          <a:p>
            <a:r>
              <a:rPr lang="en-US" dirty="0" smtClean="0">
                <a:solidFill>
                  <a:schemeClr val="bg1"/>
                </a:solidFill>
              </a:rPr>
              <a:t>2</a:t>
            </a:r>
            <a:endParaRPr lang="en-US" dirty="0">
              <a:solidFill>
                <a:schemeClr val="bg1"/>
              </a:solidFill>
            </a:endParaRPr>
          </a:p>
        </p:txBody>
      </p:sp>
      <p:sp>
        <p:nvSpPr>
          <p:cNvPr id="7" name="Shape 1"/>
          <p:cNvSpPr/>
          <p:nvPr/>
        </p:nvSpPr>
        <p:spPr>
          <a:xfrm>
            <a:off x="378023" y="1716352"/>
            <a:ext cx="463153" cy="463153"/>
          </a:xfrm>
          <a:prstGeom prst="roundRect">
            <a:avLst>
              <a:gd name="adj" fmla="val 6667"/>
            </a:avLst>
          </a:prstGeom>
          <a:solidFill>
            <a:srgbClr val="404040"/>
          </a:solidFill>
          <a:ln/>
        </p:spPr>
        <p:txBody>
          <a:bodyPr/>
          <a:lstStyle/>
          <a:p>
            <a:r>
              <a:rPr lang="en-US" dirty="0" smtClean="0">
                <a:solidFill>
                  <a:schemeClr val="bg1"/>
                </a:solidFill>
              </a:rPr>
              <a:t>1</a:t>
            </a:r>
            <a:endParaRPr lang="en-US" dirty="0">
              <a:solidFill>
                <a:schemeClr val="bg1"/>
              </a:solidFill>
            </a:endParaRPr>
          </a:p>
        </p:txBody>
      </p:sp>
      <p:sp>
        <p:nvSpPr>
          <p:cNvPr id="8" name="TextBox 7"/>
          <p:cNvSpPr txBox="1"/>
          <p:nvPr/>
        </p:nvSpPr>
        <p:spPr>
          <a:xfrm>
            <a:off x="875996" y="1693182"/>
            <a:ext cx="3505200" cy="1785104"/>
          </a:xfrm>
          <a:prstGeom prst="rect">
            <a:avLst/>
          </a:prstGeom>
          <a:noFill/>
        </p:spPr>
        <p:txBody>
          <a:bodyPr wrap="square" rtlCol="0">
            <a:spAutoFit/>
          </a:bodyPr>
          <a:lstStyle/>
          <a:p>
            <a:r>
              <a:rPr lang="en-US" sz="2000" kern="0" spc="-61" dirty="0">
                <a:latin typeface="Roboto Mono" pitchFamily="34" charset="0"/>
                <a:ea typeface="Roboto Mono" pitchFamily="34" charset="-122"/>
                <a:cs typeface="Roboto Mono" pitchFamily="34" charset="-120"/>
              </a:rPr>
              <a:t>Employee Training</a:t>
            </a:r>
            <a:endParaRPr lang="en-US" sz="2000" dirty="0"/>
          </a:p>
          <a:p>
            <a:r>
              <a:rPr lang="en-US" dirty="0"/>
              <a:t>Phishing awareness training starts with educating your employees on why phishing is harmful, and empowering them to detect and report phishing attempts. </a:t>
            </a:r>
          </a:p>
        </p:txBody>
      </p:sp>
      <p:sp>
        <p:nvSpPr>
          <p:cNvPr id="9" name="TextBox 8"/>
          <p:cNvSpPr txBox="1"/>
          <p:nvPr/>
        </p:nvSpPr>
        <p:spPr>
          <a:xfrm>
            <a:off x="5181598" y="1600200"/>
            <a:ext cx="3962401" cy="2759730"/>
          </a:xfrm>
          <a:prstGeom prst="rect">
            <a:avLst/>
          </a:prstGeom>
          <a:noFill/>
        </p:spPr>
        <p:txBody>
          <a:bodyPr wrap="square" rtlCol="0">
            <a:spAutoFit/>
          </a:bodyPr>
          <a:lstStyle/>
          <a:p>
            <a:pPr>
              <a:lnSpc>
                <a:spcPts val="2550"/>
              </a:lnSpc>
            </a:pPr>
            <a:r>
              <a:rPr lang="en-US" sz="2000" kern="0" spc="-61" dirty="0">
                <a:latin typeface="Roboto Mono" pitchFamily="34" charset="0"/>
                <a:ea typeface="Roboto Mono" pitchFamily="34" charset="-122"/>
                <a:cs typeface="Roboto Mono" pitchFamily="34" charset="-120"/>
              </a:rPr>
              <a:t>Simulation </a:t>
            </a:r>
            <a:r>
              <a:rPr lang="en-US" sz="2000" kern="0" spc="-61" dirty="0" smtClean="0">
                <a:latin typeface="Roboto Mono" pitchFamily="34" charset="0"/>
                <a:ea typeface="Roboto Mono" pitchFamily="34" charset="-122"/>
                <a:cs typeface="Roboto Mono" pitchFamily="34" charset="-120"/>
              </a:rPr>
              <a:t>Exercises</a:t>
            </a:r>
          </a:p>
          <a:p>
            <a:pPr>
              <a:lnSpc>
                <a:spcPts val="2550"/>
              </a:lnSpc>
            </a:pPr>
            <a:r>
              <a:rPr lang="en-US" sz="2000" dirty="0" smtClean="0"/>
              <a:t>Simulated </a:t>
            </a:r>
            <a:r>
              <a:rPr lang="en-US" sz="2000" dirty="0"/>
              <a:t>phishing campaigns reinforce employee training, and help you understand your own risk and improve workforce resiliency—these can take many forms, such as mass phishing, </a:t>
            </a:r>
            <a:r>
              <a:rPr lang="en-US" sz="2000" dirty="0">
                <a:hlinkClick r:id="rId3"/>
              </a:rPr>
              <a:t>spear phishing</a:t>
            </a:r>
            <a:r>
              <a:rPr lang="en-US" sz="2000" dirty="0"/>
              <a:t>, and </a:t>
            </a:r>
            <a:r>
              <a:rPr lang="en-US" sz="2000" dirty="0">
                <a:hlinkClick r:id="rId4"/>
              </a:rPr>
              <a:t>whaling</a:t>
            </a:r>
            <a:r>
              <a:rPr lang="en-US" sz="2000" dirty="0"/>
              <a:t>.</a:t>
            </a:r>
          </a:p>
        </p:txBody>
      </p:sp>
      <p:sp>
        <p:nvSpPr>
          <p:cNvPr id="10" name="TextBox 9"/>
          <p:cNvSpPr txBox="1"/>
          <p:nvPr/>
        </p:nvSpPr>
        <p:spPr>
          <a:xfrm>
            <a:off x="841176" y="4800600"/>
            <a:ext cx="4264224" cy="2062103"/>
          </a:xfrm>
          <a:prstGeom prst="rect">
            <a:avLst/>
          </a:prstGeom>
          <a:noFill/>
        </p:spPr>
        <p:txBody>
          <a:bodyPr wrap="square" rtlCol="0">
            <a:spAutoFit/>
          </a:bodyPr>
          <a:lstStyle/>
          <a:p>
            <a:r>
              <a:rPr lang="en-US" sz="2000" kern="0" spc="-61" dirty="0">
                <a:latin typeface="Roboto Mono" pitchFamily="34" charset="0"/>
                <a:ea typeface="Roboto Mono" pitchFamily="34" charset="-122"/>
                <a:cs typeface="Roboto Mono" pitchFamily="34" charset="-120"/>
              </a:rPr>
              <a:t>Best </a:t>
            </a:r>
            <a:r>
              <a:rPr lang="en-US" sz="2000" kern="0" spc="-61" dirty="0" smtClean="0">
                <a:latin typeface="Roboto Mono" pitchFamily="34" charset="0"/>
                <a:ea typeface="Roboto Mono" pitchFamily="34" charset="-122"/>
                <a:cs typeface="Roboto Mono" pitchFamily="34" charset="-120"/>
              </a:rPr>
              <a:t>Practices</a:t>
            </a:r>
          </a:p>
          <a:p>
            <a:r>
              <a:rPr lang="en-US" kern="0" spc="-16" dirty="0">
                <a:latin typeface="Roboto" pitchFamily="34" charset="0"/>
                <a:ea typeface="Roboto" pitchFamily="34" charset="-122"/>
                <a:cs typeface="Roboto" pitchFamily="34" charset="-120"/>
              </a:rPr>
              <a:t>Training programs should cover best practices for identifying phishing attacks, such as checking email sender addresses and hovering over links before clicking.</a:t>
            </a:r>
            <a:endParaRPr lang="en-US" dirty="0"/>
          </a:p>
          <a:p>
            <a:endParaRPr lang="en-US" dirty="0"/>
          </a:p>
        </p:txBody>
      </p:sp>
      <p:sp>
        <p:nvSpPr>
          <p:cNvPr id="11" name="TextBox 10"/>
          <p:cNvSpPr txBox="1"/>
          <p:nvPr/>
        </p:nvSpPr>
        <p:spPr>
          <a:xfrm>
            <a:off x="5336975" y="4572000"/>
            <a:ext cx="3807024" cy="3139321"/>
          </a:xfrm>
          <a:prstGeom prst="rect">
            <a:avLst/>
          </a:prstGeom>
          <a:noFill/>
        </p:spPr>
        <p:txBody>
          <a:bodyPr wrap="square" rtlCol="0">
            <a:spAutoFit/>
          </a:bodyPr>
          <a:lstStyle/>
          <a:p>
            <a:r>
              <a:rPr lang="en-US" sz="2000" kern="0" spc="-61" dirty="0">
                <a:latin typeface="Roboto Mono" pitchFamily="34" charset="0"/>
                <a:ea typeface="Roboto Mono" pitchFamily="34" charset="-122"/>
                <a:cs typeface="Roboto Mono" pitchFamily="34" charset="-120"/>
              </a:rPr>
              <a:t>Reporting Suspicious </a:t>
            </a:r>
            <a:r>
              <a:rPr lang="en-US" sz="2000" kern="0" spc="-61" dirty="0" smtClean="0">
                <a:latin typeface="Roboto Mono" pitchFamily="34" charset="0"/>
                <a:ea typeface="Roboto Mono" pitchFamily="34" charset="-122"/>
                <a:cs typeface="Roboto Mono" pitchFamily="34" charset="-120"/>
              </a:rPr>
              <a:t>Activity</a:t>
            </a:r>
          </a:p>
          <a:p>
            <a:r>
              <a:rPr lang="en-US" sz="2000" dirty="0"/>
              <a:t>Use the results, such as the attack types that were most successful and which teams were most vulnerable, to focus your security monitoring, strengthen your phishing awareness training, and add additional defenses for </a:t>
            </a:r>
            <a:r>
              <a:rPr lang="en-US" sz="2000" u="sng" dirty="0">
                <a:hlinkClick r:id="rId5"/>
              </a:rPr>
              <a:t>phishing protection</a:t>
            </a:r>
            <a:endParaRPr lang="en-US" sz="2000" dirty="0"/>
          </a:p>
          <a:p>
            <a:endParaRPr lang="en-US" dirty="0"/>
          </a:p>
        </p:txBody>
      </p:sp>
    </p:spTree>
    <p:extLst>
      <p:ext uri="{BB962C8B-B14F-4D97-AF65-F5344CB8AC3E}">
        <p14:creationId xmlns:p14="http://schemas.microsoft.com/office/powerpoint/2010/main" val="3454450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TotalTime>
  <Words>813</Words>
  <Application>Microsoft Office PowerPoint</Application>
  <PresentationFormat>Custom</PresentationFormat>
  <Paragraphs>78</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Phishing: A Digital  Threat   Phishing starts with a fraudulent email or other communication that is designed to lure a victim. The message is made to look as though it comes from a trusted sender. If it fools the victim, he or she is coaxed into providing confidential information, often on a scam website. Sometimes malware is also downloaded onto the target’s computer. </vt:lpstr>
      <vt:lpstr>How  phishing work  Phishing starts with a fraudulent email or other communication that is designed to lure a victim. The message is made to look as though it comes from a trusted sender. If it fools the victim, he or she is coaxed into providing confidential information, often on a scam website. Sometimes malware is also downloaded onto the target’s computer.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Phishing: A Digital  Threat   Phishing attacks are the practice of sending fraudulent communications that appear to come from a reputable source. It is usually done through email. The goal is to steal sensitive data like credit card and login information, or to install malware on the victim’s machine. Phishing is a common type of cyber attack that everyone should learn about in order to protect themselves.</dc:title>
  <dc:creator>student</dc:creator>
  <cp:lastModifiedBy>student</cp:lastModifiedBy>
  <cp:revision>17</cp:revision>
  <dcterms:created xsi:type="dcterms:W3CDTF">2024-09-16T02:40:24Z</dcterms:created>
  <dcterms:modified xsi:type="dcterms:W3CDTF">2024-09-25T03:06:22Z</dcterms:modified>
</cp:coreProperties>
</file>